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rawings/drawing1.xml" ContentType="application/vnd.openxmlformats-officedocument.drawingml.chartshapes+xml"/>
  <Override PartName="/ppt/theme/themeOverride5.xml" ContentType="application/vnd.openxmlformats-officedocument.themeOverride+xml"/>
  <Override PartName="/ppt/drawings/drawing2.xml" ContentType="application/vnd.openxmlformats-officedocument.drawingml.chartshapes+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Override PartName="/ppt/theme/themeOverride3.xml" ContentType="application/vnd.openxmlformats-officedocument.themeOverride+xml"/>
  <Override PartName="/ppt/theme/themeOverride4.xml" ContentType="application/vnd.openxmlformats-officedocument.themeOverr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trictFirstAndLastChars="0" saveSubsetFonts="1">
  <p:sldMasterIdLst>
    <p:sldMasterId id="2147483648" r:id="rId1"/>
  </p:sldMasterIdLst>
  <p:notesMasterIdLst>
    <p:notesMasterId r:id="rId13"/>
  </p:notesMasterIdLst>
  <p:sldIdLst>
    <p:sldId id="423" r:id="rId2"/>
    <p:sldId id="424" r:id="rId3"/>
    <p:sldId id="425" r:id="rId4"/>
    <p:sldId id="416" r:id="rId5"/>
    <p:sldId id="375" r:id="rId6"/>
    <p:sldId id="418" r:id="rId7"/>
    <p:sldId id="419" r:id="rId8"/>
    <p:sldId id="420" r:id="rId9"/>
    <p:sldId id="421" r:id="rId10"/>
    <p:sldId id="422" r:id="rId11"/>
    <p:sldId id="426" r:id="rId12"/>
  </p:sldIdLst>
  <p:sldSz cx="9144000" cy="6858000" type="screen4x3"/>
  <p:notesSz cx="6858000" cy="9296400"/>
  <p:defaultTextStyle>
    <a:defPPr>
      <a:defRPr lang="en-US"/>
    </a:defPPr>
    <a:lvl1pPr algn="l" rtl="0" fontAlgn="base">
      <a:spcBef>
        <a:spcPct val="0"/>
      </a:spcBef>
      <a:spcAft>
        <a:spcPct val="0"/>
      </a:spcAft>
      <a:defRPr sz="2400" kern="1200">
        <a:solidFill>
          <a:srgbClr val="333333"/>
        </a:solidFill>
        <a:latin typeface="Arial" charset="0"/>
        <a:ea typeface="+mn-ea"/>
        <a:cs typeface="+mn-cs"/>
      </a:defRPr>
    </a:lvl1pPr>
    <a:lvl2pPr marL="457200" algn="l" rtl="0" fontAlgn="base">
      <a:spcBef>
        <a:spcPct val="0"/>
      </a:spcBef>
      <a:spcAft>
        <a:spcPct val="0"/>
      </a:spcAft>
      <a:defRPr sz="2400" kern="1200">
        <a:solidFill>
          <a:srgbClr val="333333"/>
        </a:solidFill>
        <a:latin typeface="Arial" charset="0"/>
        <a:ea typeface="+mn-ea"/>
        <a:cs typeface="+mn-cs"/>
      </a:defRPr>
    </a:lvl2pPr>
    <a:lvl3pPr marL="914400" algn="l" rtl="0" fontAlgn="base">
      <a:spcBef>
        <a:spcPct val="0"/>
      </a:spcBef>
      <a:spcAft>
        <a:spcPct val="0"/>
      </a:spcAft>
      <a:defRPr sz="2400" kern="1200">
        <a:solidFill>
          <a:srgbClr val="333333"/>
        </a:solidFill>
        <a:latin typeface="Arial" charset="0"/>
        <a:ea typeface="+mn-ea"/>
        <a:cs typeface="+mn-cs"/>
      </a:defRPr>
    </a:lvl3pPr>
    <a:lvl4pPr marL="1371600" algn="l" rtl="0" fontAlgn="base">
      <a:spcBef>
        <a:spcPct val="0"/>
      </a:spcBef>
      <a:spcAft>
        <a:spcPct val="0"/>
      </a:spcAft>
      <a:defRPr sz="2400" kern="1200">
        <a:solidFill>
          <a:srgbClr val="333333"/>
        </a:solidFill>
        <a:latin typeface="Arial" charset="0"/>
        <a:ea typeface="+mn-ea"/>
        <a:cs typeface="+mn-cs"/>
      </a:defRPr>
    </a:lvl4pPr>
    <a:lvl5pPr marL="1828800" algn="l" rtl="0" fontAlgn="base">
      <a:spcBef>
        <a:spcPct val="0"/>
      </a:spcBef>
      <a:spcAft>
        <a:spcPct val="0"/>
      </a:spcAft>
      <a:defRPr sz="2400" kern="1200">
        <a:solidFill>
          <a:srgbClr val="333333"/>
        </a:solidFill>
        <a:latin typeface="Arial" charset="0"/>
        <a:ea typeface="+mn-ea"/>
        <a:cs typeface="+mn-cs"/>
      </a:defRPr>
    </a:lvl5pPr>
    <a:lvl6pPr marL="2286000" algn="l" defTabSz="914400" rtl="0" eaLnBrk="1" latinLnBrk="0" hangingPunct="1">
      <a:defRPr sz="2400" kern="1200">
        <a:solidFill>
          <a:srgbClr val="333333"/>
        </a:solidFill>
        <a:latin typeface="Arial" charset="0"/>
        <a:ea typeface="+mn-ea"/>
        <a:cs typeface="+mn-cs"/>
      </a:defRPr>
    </a:lvl6pPr>
    <a:lvl7pPr marL="2743200" algn="l" defTabSz="914400" rtl="0" eaLnBrk="1" latinLnBrk="0" hangingPunct="1">
      <a:defRPr sz="2400" kern="1200">
        <a:solidFill>
          <a:srgbClr val="333333"/>
        </a:solidFill>
        <a:latin typeface="Arial" charset="0"/>
        <a:ea typeface="+mn-ea"/>
        <a:cs typeface="+mn-cs"/>
      </a:defRPr>
    </a:lvl7pPr>
    <a:lvl8pPr marL="3200400" algn="l" defTabSz="914400" rtl="0" eaLnBrk="1" latinLnBrk="0" hangingPunct="1">
      <a:defRPr sz="2400" kern="1200">
        <a:solidFill>
          <a:srgbClr val="333333"/>
        </a:solidFill>
        <a:latin typeface="Arial" charset="0"/>
        <a:ea typeface="+mn-ea"/>
        <a:cs typeface="+mn-cs"/>
      </a:defRPr>
    </a:lvl8pPr>
    <a:lvl9pPr marL="3657600" algn="l" defTabSz="914400" rtl="0" eaLnBrk="1" latinLnBrk="0" hangingPunct="1">
      <a:defRPr sz="2400" kern="1200">
        <a:solidFill>
          <a:srgbClr val="333333"/>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1833C"/>
    <a:srgbClr val="C2CF8C"/>
    <a:srgbClr val="04347A"/>
    <a:srgbClr val="61A5C2"/>
    <a:srgbClr val="333333"/>
    <a:srgbClr val="FFFFFF"/>
    <a:srgbClr val="202D68"/>
    <a:srgbClr val="EEE6CD"/>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475" autoAdjust="0"/>
    <p:restoredTop sz="55030" autoAdjust="0"/>
  </p:normalViewPr>
  <p:slideViewPr>
    <p:cSldViewPr snapToGrid="0">
      <p:cViewPr>
        <p:scale>
          <a:sx n="66" d="100"/>
          <a:sy n="66" d="100"/>
        </p:scale>
        <p:origin x="-642" y="-18"/>
      </p:cViewPr>
      <p:guideLst>
        <p:guide orient="horz" pos="768"/>
        <p:guide pos="482"/>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p:scale>
          <a:sx n="100" d="100"/>
          <a:sy n="100" d="100"/>
        </p:scale>
        <p:origin x="-1548" y="1032"/>
      </p:cViewPr>
      <p:guideLst>
        <p:guide orient="horz" pos="2929"/>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2" Type="http://schemas.openxmlformats.org/officeDocument/2006/relationships/oleObject" Target="Book1"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oleObject" Target="file:///C:\Documents%20and%20Settings\steven.vanputten\Local%20Settings\Temporary%20Internet%20Files\Content.Outlook\RSMSLS6N\Book2.xlsx" TargetMode="External"/><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2" Type="http://schemas.openxmlformats.org/officeDocument/2006/relationships/oleObject" Target="file:///C:\Documents%20and%20Settings\steven.vanputten\Local%20Settings\Temporary%20Internet%20Files\Content.Outlook\RSMSLS6N\Book2.xlsx" TargetMode="External"/><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file:///C:\Documents%20and%20Settings\steven.vanputten\Local%20Settings\Temporary%20Internet%20Files\Content.Outlook\RSMSLS6N\Sample%20PG%20CEO%20Data%20(Realized%20Gains)%20(2).xlsx" TargetMode="External"/><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oleObject" Target="file:///C:\Documents%20and%20Settings\steven.vanputten\Local%20Settings\Temporary%20Internet%20Files\Content.Outlook\RSMSLS6N\Book2.xlsx" TargetMode="External"/><Relationship Id="rId1" Type="http://schemas.openxmlformats.org/officeDocument/2006/relationships/themeOverride" Target="../theme/themeOverride5.xm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title>
      <c:tx>
        <c:rich>
          <a:bodyPr/>
          <a:lstStyle/>
          <a:p>
            <a:pPr>
              <a:defRPr/>
            </a:pPr>
            <a:r>
              <a:rPr lang="en-US" sz="1400" dirty="0"/>
              <a:t>Peer Group STI Metrics</a:t>
            </a:r>
            <a:r>
              <a:rPr lang="en-US" dirty="0"/>
              <a:t/>
            </a:r>
            <a:br>
              <a:rPr lang="en-US" dirty="0"/>
            </a:br>
            <a:r>
              <a:rPr lang="en-US" sz="1200" dirty="0"/>
              <a:t>Prevalence of Use</a:t>
            </a:r>
          </a:p>
        </c:rich>
      </c:tx>
      <c:layout/>
    </c:title>
    <c:view3D>
      <c:rAngAx val="1"/>
    </c:view3D>
    <c:plotArea>
      <c:layout/>
      <c:bar3DChart>
        <c:barDir val="bar"/>
        <c:grouping val="clustered"/>
        <c:ser>
          <c:idx val="0"/>
          <c:order val="0"/>
          <c:dLbls>
            <c:showVal val="1"/>
          </c:dLbls>
          <c:cat>
            <c:strRef>
              <c:f>Sheet1!$B$4:$B$9</c:f>
              <c:strCache>
                <c:ptCount val="6"/>
                <c:pt idx="0">
                  <c:v>Strategic/Individual</c:v>
                </c:pt>
                <c:pt idx="1">
                  <c:v>ROIC/RONA</c:v>
                </c:pt>
                <c:pt idx="2">
                  <c:v>Cash flow</c:v>
                </c:pt>
                <c:pt idx="3">
                  <c:v>Revenue growth</c:v>
                </c:pt>
                <c:pt idx="4">
                  <c:v>Pre-tax profit growth</c:v>
                </c:pt>
                <c:pt idx="5">
                  <c:v>EPS growth</c:v>
                </c:pt>
              </c:strCache>
            </c:strRef>
          </c:cat>
          <c:val>
            <c:numRef>
              <c:f>Sheet1!$C$4:$C$9</c:f>
              <c:numCache>
                <c:formatCode>0%</c:formatCode>
                <c:ptCount val="6"/>
                <c:pt idx="0">
                  <c:v>0.62000000000000177</c:v>
                </c:pt>
                <c:pt idx="1">
                  <c:v>0.18000000000000024</c:v>
                </c:pt>
                <c:pt idx="2">
                  <c:v>0.28000000000000008</c:v>
                </c:pt>
                <c:pt idx="3">
                  <c:v>0.43000000000000038</c:v>
                </c:pt>
                <c:pt idx="4">
                  <c:v>0.48000000000000032</c:v>
                </c:pt>
                <c:pt idx="5">
                  <c:v>0.55000000000000004</c:v>
                </c:pt>
              </c:numCache>
            </c:numRef>
          </c:val>
        </c:ser>
        <c:gapWidth val="75"/>
        <c:shape val="box"/>
        <c:axId val="51495296"/>
        <c:axId val="51642752"/>
        <c:axId val="0"/>
      </c:bar3DChart>
      <c:catAx>
        <c:axId val="51495296"/>
        <c:scaling>
          <c:orientation val="minMax"/>
        </c:scaling>
        <c:axPos val="l"/>
        <c:majorTickMark val="none"/>
        <c:tickLblPos val="nextTo"/>
        <c:crossAx val="51642752"/>
        <c:crosses val="autoZero"/>
        <c:auto val="1"/>
        <c:lblAlgn val="ctr"/>
        <c:lblOffset val="100"/>
      </c:catAx>
      <c:valAx>
        <c:axId val="51642752"/>
        <c:scaling>
          <c:orientation val="minMax"/>
        </c:scaling>
        <c:axPos val="b"/>
        <c:majorGridlines/>
        <c:numFmt formatCode="0%" sourceLinked="1"/>
        <c:majorTickMark val="none"/>
        <c:tickLblPos val="nextTo"/>
        <c:spPr>
          <a:ln w="9525">
            <a:noFill/>
          </a:ln>
        </c:spPr>
        <c:crossAx val="51495296"/>
        <c:crosses val="autoZero"/>
        <c:crossBetween val="between"/>
      </c:valAx>
    </c:plotArea>
    <c:plotVisOnly val="1"/>
  </c:chart>
  <c:externalData r:id="rId2"/>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title>
      <c:tx>
        <c:rich>
          <a:bodyPr/>
          <a:lstStyle/>
          <a:p>
            <a:pPr>
              <a:defRPr/>
            </a:pPr>
            <a:r>
              <a:rPr lang="en-US" sz="1400" dirty="0"/>
              <a:t>Peer</a:t>
            </a:r>
            <a:r>
              <a:rPr lang="en-US" sz="1400" baseline="0" dirty="0"/>
              <a:t> Group LTI Vehicle </a:t>
            </a:r>
            <a:r>
              <a:rPr lang="en-US" sz="1400" baseline="0" dirty="0" smtClean="0"/>
              <a:t>Mix</a:t>
            </a:r>
            <a:endParaRPr lang="en-US" sz="1400" dirty="0"/>
          </a:p>
        </c:rich>
      </c:tx>
      <c:layout/>
    </c:title>
    <c:view3D>
      <c:rotX val="30"/>
      <c:perspective val="30"/>
    </c:view3D>
    <c:plotArea>
      <c:layout/>
      <c:pie3DChart>
        <c:varyColors val="1"/>
        <c:ser>
          <c:idx val="0"/>
          <c:order val="0"/>
          <c:dPt>
            <c:idx val="2"/>
            <c:spPr>
              <a:solidFill>
                <a:srgbClr val="FFFF00"/>
              </a:solidFill>
            </c:spPr>
          </c:dPt>
          <c:dLbls>
            <c:dLbl>
              <c:idx val="1"/>
              <c:layout/>
              <c:tx>
                <c:rich>
                  <a:bodyPr/>
                  <a:lstStyle/>
                  <a:p>
                    <a:r>
                      <a:rPr lang="en-US" dirty="0" smtClean="0"/>
                      <a:t>Time-Based </a:t>
                    </a:r>
                    <a:r>
                      <a:rPr lang="en-US" dirty="0"/>
                      <a:t>Restricted Stock
20%</a:t>
                    </a:r>
                  </a:p>
                </c:rich>
              </c:tx>
              <c:showCatName val="1"/>
              <c:showPercent val="1"/>
            </c:dLbl>
            <c:showCatName val="1"/>
            <c:showPercent val="1"/>
            <c:showLeaderLines val="1"/>
          </c:dLbls>
          <c:cat>
            <c:strRef>
              <c:f>Sheet2!$B$8:$B$10</c:f>
              <c:strCache>
                <c:ptCount val="3"/>
                <c:pt idx="0">
                  <c:v>Stock Options</c:v>
                </c:pt>
                <c:pt idx="1">
                  <c:v>Time-based Restricted Stock</c:v>
                </c:pt>
                <c:pt idx="2">
                  <c:v>Performance Shares/Cash</c:v>
                </c:pt>
              </c:strCache>
            </c:strRef>
          </c:cat>
          <c:val>
            <c:numRef>
              <c:f>Sheet2!$C$8:$C$10</c:f>
              <c:numCache>
                <c:formatCode>0%</c:formatCode>
                <c:ptCount val="3"/>
                <c:pt idx="0">
                  <c:v>0.45</c:v>
                </c:pt>
                <c:pt idx="1">
                  <c:v>0.2</c:v>
                </c:pt>
                <c:pt idx="2">
                  <c:v>0.35000000000000031</c:v>
                </c:pt>
              </c:numCache>
            </c:numRef>
          </c:val>
        </c:ser>
        <c:dLbls>
          <c:showCatName val="1"/>
          <c:showPercent val="1"/>
        </c:dLbls>
      </c:pie3DChart>
    </c:plotArea>
    <c:plotVisOnly val="1"/>
  </c:chart>
  <c:externalData r:id="rId2"/>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view3D>
      <c:rAngAx val="1"/>
    </c:view3D>
    <c:plotArea>
      <c:layout/>
      <c:bar3DChart>
        <c:barDir val="bar"/>
        <c:grouping val="clustered"/>
        <c:ser>
          <c:idx val="0"/>
          <c:order val="0"/>
          <c:dLbls>
            <c:showVal val="1"/>
          </c:dLbls>
          <c:cat>
            <c:strRef>
              <c:f>Sheet2!$B$14:$B$17</c:f>
              <c:strCache>
                <c:ptCount val="4"/>
                <c:pt idx="0">
                  <c:v>Options and TBRS</c:v>
                </c:pt>
                <c:pt idx="1">
                  <c:v>Options and LTPP</c:v>
                </c:pt>
                <c:pt idx="2">
                  <c:v>TBRS and LTPP</c:v>
                </c:pt>
                <c:pt idx="3">
                  <c:v>Options, TBRS and LTPP</c:v>
                </c:pt>
              </c:strCache>
            </c:strRef>
          </c:cat>
          <c:val>
            <c:numRef>
              <c:f>Sheet2!$C$14:$C$17</c:f>
              <c:numCache>
                <c:formatCode>0%</c:formatCode>
                <c:ptCount val="4"/>
                <c:pt idx="0">
                  <c:v>0.35000000000000031</c:v>
                </c:pt>
                <c:pt idx="1">
                  <c:v>0.25</c:v>
                </c:pt>
                <c:pt idx="2">
                  <c:v>0.2</c:v>
                </c:pt>
                <c:pt idx="3">
                  <c:v>0.2</c:v>
                </c:pt>
              </c:numCache>
            </c:numRef>
          </c:val>
        </c:ser>
        <c:shape val="box"/>
        <c:axId val="51617152"/>
        <c:axId val="51639424"/>
        <c:axId val="0"/>
      </c:bar3DChart>
      <c:catAx>
        <c:axId val="51617152"/>
        <c:scaling>
          <c:orientation val="minMax"/>
        </c:scaling>
        <c:axPos val="l"/>
        <c:tickLblPos val="nextTo"/>
        <c:crossAx val="51639424"/>
        <c:crosses val="autoZero"/>
        <c:auto val="1"/>
        <c:lblAlgn val="ctr"/>
        <c:lblOffset val="100"/>
      </c:catAx>
      <c:valAx>
        <c:axId val="51639424"/>
        <c:scaling>
          <c:orientation val="minMax"/>
        </c:scaling>
        <c:axPos val="b"/>
        <c:majorGridlines/>
        <c:numFmt formatCode="0%" sourceLinked="1"/>
        <c:tickLblPos val="nextTo"/>
        <c:crossAx val="51617152"/>
        <c:crosses val="autoZero"/>
        <c:crossBetween val="between"/>
      </c:valAx>
    </c:plotArea>
    <c:plotVisOnly val="1"/>
  </c:chart>
  <c:externalData r:id="rId2"/>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autoTitleDeleted val="1"/>
    <c:plotArea>
      <c:layout>
        <c:manualLayout>
          <c:layoutTarget val="inner"/>
          <c:xMode val="edge"/>
          <c:yMode val="edge"/>
          <c:x val="8.8383183722135689E-2"/>
          <c:y val="2.5036982758194812E-2"/>
          <c:w val="0.87625011357762961"/>
          <c:h val="0.86784101236026656"/>
        </c:manualLayout>
      </c:layout>
      <c:scatterChart>
        <c:scatterStyle val="lineMarker"/>
        <c:ser>
          <c:idx val="0"/>
          <c:order val="0"/>
          <c:tx>
            <c:strRef>
              <c:f>Chart!$L$2</c:f>
              <c:strCache>
                <c:ptCount val="1"/>
                <c:pt idx="0">
                  <c:v>5-Year Realized Long-Term Pay Rank</c:v>
                </c:pt>
              </c:strCache>
            </c:strRef>
          </c:tx>
          <c:spPr>
            <a:ln w="28575">
              <a:noFill/>
            </a:ln>
          </c:spPr>
          <c:dPt>
            <c:idx val="0"/>
            <c:marker>
              <c:spPr>
                <a:solidFill>
                  <a:srgbClr val="FF0000"/>
                </a:solidFill>
              </c:spPr>
            </c:marker>
          </c:dPt>
          <c:dLbls>
            <c:dLbl>
              <c:idx val="0"/>
              <c:layout>
                <c:manualLayout>
                  <c:x val="-5.0842089746689564E-2"/>
                  <c:y val="3.2266766971233846E-2"/>
                </c:manualLayout>
              </c:layout>
              <c:tx>
                <c:rich>
                  <a:bodyPr/>
                  <a:lstStyle/>
                  <a:p>
                    <a:pPr>
                      <a:defRPr sz="1600"/>
                    </a:pPr>
                    <a:r>
                      <a:rPr lang="en-US" sz="1600" b="1" dirty="0">
                        <a:solidFill>
                          <a:srgbClr val="FF0000"/>
                        </a:solidFill>
                      </a:rPr>
                      <a:t>Superior</a:t>
                    </a:r>
                  </a:p>
                </c:rich>
              </c:tx>
              <c:spPr/>
              <c:showVal val="1"/>
            </c:dLbl>
            <c:dLbl>
              <c:idx val="1"/>
              <c:layout/>
              <c:tx>
                <c:rich>
                  <a:bodyPr/>
                  <a:lstStyle/>
                  <a:p>
                    <a:r>
                      <a:rPr lang="en-US" dirty="0"/>
                      <a:t>A</a:t>
                    </a:r>
                  </a:p>
                </c:rich>
              </c:tx>
              <c:showVal val="1"/>
            </c:dLbl>
            <c:dLbl>
              <c:idx val="2"/>
              <c:layout/>
              <c:tx>
                <c:rich>
                  <a:bodyPr/>
                  <a:lstStyle/>
                  <a:p>
                    <a:r>
                      <a:rPr lang="en-US" dirty="0"/>
                      <a:t>B</a:t>
                    </a:r>
                  </a:p>
                </c:rich>
              </c:tx>
              <c:showVal val="1"/>
            </c:dLbl>
            <c:dLbl>
              <c:idx val="3"/>
              <c:layout/>
              <c:tx>
                <c:rich>
                  <a:bodyPr/>
                  <a:lstStyle/>
                  <a:p>
                    <a:r>
                      <a:rPr lang="en-US" dirty="0"/>
                      <a:t>C</a:t>
                    </a:r>
                  </a:p>
                </c:rich>
              </c:tx>
              <c:showVal val="1"/>
            </c:dLbl>
            <c:dLbl>
              <c:idx val="4"/>
              <c:layout/>
              <c:tx>
                <c:rich>
                  <a:bodyPr/>
                  <a:lstStyle/>
                  <a:p>
                    <a:r>
                      <a:rPr lang="en-US" dirty="0"/>
                      <a:t>D</a:t>
                    </a:r>
                  </a:p>
                </c:rich>
              </c:tx>
              <c:showVal val="1"/>
            </c:dLbl>
            <c:dLbl>
              <c:idx val="5"/>
              <c:layout/>
              <c:tx>
                <c:rich>
                  <a:bodyPr/>
                  <a:lstStyle/>
                  <a:p>
                    <a:r>
                      <a:rPr lang="en-US" dirty="0"/>
                      <a:t>E</a:t>
                    </a:r>
                  </a:p>
                </c:rich>
              </c:tx>
              <c:showVal val="1"/>
            </c:dLbl>
            <c:dLbl>
              <c:idx val="6"/>
              <c:layout/>
              <c:tx>
                <c:rich>
                  <a:bodyPr/>
                  <a:lstStyle/>
                  <a:p>
                    <a:r>
                      <a:rPr lang="en-US" dirty="0"/>
                      <a:t>F</a:t>
                    </a:r>
                  </a:p>
                </c:rich>
              </c:tx>
              <c:showVal val="1"/>
            </c:dLbl>
            <c:dLbl>
              <c:idx val="7"/>
              <c:layout/>
              <c:tx>
                <c:rich>
                  <a:bodyPr/>
                  <a:lstStyle/>
                  <a:p>
                    <a:r>
                      <a:rPr lang="en-US" dirty="0"/>
                      <a:t>G</a:t>
                    </a:r>
                  </a:p>
                </c:rich>
              </c:tx>
              <c:showVal val="1"/>
            </c:dLbl>
            <c:dLbl>
              <c:idx val="8"/>
              <c:layout/>
              <c:tx>
                <c:rich>
                  <a:bodyPr/>
                  <a:lstStyle/>
                  <a:p>
                    <a:r>
                      <a:rPr lang="en-US" dirty="0"/>
                      <a:t>GD</a:t>
                    </a:r>
                  </a:p>
                </c:rich>
              </c:tx>
              <c:showVal val="1"/>
            </c:dLbl>
            <c:dLbl>
              <c:idx val="9"/>
              <c:layout/>
              <c:tx>
                <c:rich>
                  <a:bodyPr/>
                  <a:lstStyle/>
                  <a:p>
                    <a:r>
                      <a:rPr lang="en-US" dirty="0"/>
                      <a:t>I</a:t>
                    </a:r>
                  </a:p>
                </c:rich>
              </c:tx>
              <c:showVal val="1"/>
            </c:dLbl>
            <c:dLbl>
              <c:idx val="10"/>
              <c:layout>
                <c:manualLayout>
                  <c:x val="0"/>
                  <c:y val="2.8233331814217215E-2"/>
                </c:manualLayout>
              </c:layout>
              <c:tx>
                <c:rich>
                  <a:bodyPr/>
                  <a:lstStyle/>
                  <a:p>
                    <a:r>
                      <a:rPr lang="en-US" dirty="0"/>
                      <a:t>J</a:t>
                    </a:r>
                  </a:p>
                </c:rich>
              </c:tx>
              <c:showVal val="1"/>
            </c:dLbl>
            <c:dLbl>
              <c:idx val="11"/>
              <c:layout/>
              <c:tx>
                <c:rich>
                  <a:bodyPr/>
                  <a:lstStyle/>
                  <a:p>
                    <a:r>
                      <a:rPr lang="en-US" dirty="0"/>
                      <a:t>K</a:t>
                    </a:r>
                  </a:p>
                </c:rich>
              </c:tx>
              <c:showVal val="1"/>
            </c:dLbl>
            <c:dLbl>
              <c:idx val="12"/>
              <c:layout/>
              <c:tx>
                <c:rich>
                  <a:bodyPr/>
                  <a:lstStyle/>
                  <a:p>
                    <a:r>
                      <a:rPr lang="en-US" dirty="0"/>
                      <a:t>L</a:t>
                    </a:r>
                  </a:p>
                </c:rich>
              </c:tx>
              <c:showVal val="1"/>
            </c:dLbl>
            <c:dLbl>
              <c:idx val="13"/>
              <c:layout/>
              <c:tx>
                <c:rich>
                  <a:bodyPr/>
                  <a:lstStyle/>
                  <a:p>
                    <a:r>
                      <a:rPr lang="en-US" dirty="0"/>
                      <a:t>M</a:t>
                    </a:r>
                  </a:p>
                </c:rich>
              </c:tx>
              <c:showVal val="1"/>
            </c:dLbl>
            <c:dLbl>
              <c:idx val="14"/>
              <c:layout/>
              <c:tx>
                <c:rich>
                  <a:bodyPr/>
                  <a:lstStyle/>
                  <a:p>
                    <a:r>
                      <a:rPr lang="en-US" dirty="0"/>
                      <a:t>M</a:t>
                    </a:r>
                  </a:p>
                </c:rich>
              </c:tx>
              <c:showVal val="1"/>
            </c:dLbl>
            <c:dLbl>
              <c:idx val="15"/>
              <c:layout/>
              <c:tx>
                <c:rich>
                  <a:bodyPr/>
                  <a:lstStyle/>
                  <a:p>
                    <a:r>
                      <a:rPr lang="en-US" dirty="0"/>
                      <a:t>O</a:t>
                    </a:r>
                  </a:p>
                </c:rich>
              </c:tx>
              <c:showVal val="1"/>
            </c:dLbl>
            <c:dLbl>
              <c:idx val="16"/>
              <c:layout/>
              <c:tx>
                <c:rich>
                  <a:bodyPr/>
                  <a:lstStyle/>
                  <a:p>
                    <a:r>
                      <a:rPr lang="en-US" dirty="0"/>
                      <a:t>P</a:t>
                    </a:r>
                  </a:p>
                </c:rich>
              </c:tx>
              <c:showVal val="1"/>
            </c:dLbl>
            <c:dLbl>
              <c:idx val="17"/>
              <c:layout/>
              <c:tx>
                <c:rich>
                  <a:bodyPr/>
                  <a:lstStyle/>
                  <a:p>
                    <a:r>
                      <a:rPr lang="en-US" dirty="0"/>
                      <a:t>Q</a:t>
                    </a:r>
                  </a:p>
                </c:rich>
              </c:tx>
              <c:showVal val="1"/>
            </c:dLbl>
            <c:dLbl>
              <c:idx val="18"/>
              <c:layout/>
              <c:tx>
                <c:rich>
                  <a:bodyPr/>
                  <a:lstStyle/>
                  <a:p>
                    <a:r>
                      <a:rPr lang="en-US" dirty="0"/>
                      <a:t>R</a:t>
                    </a:r>
                  </a:p>
                </c:rich>
              </c:tx>
              <c:showVal val="1"/>
            </c:dLbl>
            <c:dLbl>
              <c:idx val="19"/>
              <c:layout/>
              <c:tx>
                <c:rich>
                  <a:bodyPr/>
                  <a:lstStyle/>
                  <a:p>
                    <a:r>
                      <a:rPr lang="en-US" dirty="0"/>
                      <a:t>S</a:t>
                    </a:r>
                  </a:p>
                </c:rich>
              </c:tx>
              <c:showVal val="1"/>
            </c:dLbl>
            <c:dLbl>
              <c:idx val="20"/>
              <c:layout/>
              <c:tx>
                <c:rich>
                  <a:bodyPr/>
                  <a:lstStyle/>
                  <a:p>
                    <a:r>
                      <a:rPr lang="en-US" dirty="0"/>
                      <a:t>T</a:t>
                    </a:r>
                  </a:p>
                </c:rich>
              </c:tx>
              <c:showVal val="1"/>
            </c:dLbl>
            <c:dLbl>
              <c:idx val="21"/>
              <c:layout/>
              <c:tx>
                <c:rich>
                  <a:bodyPr/>
                  <a:lstStyle/>
                  <a:p>
                    <a:r>
                      <a:rPr lang="en-US" dirty="0"/>
                      <a:t>U</a:t>
                    </a:r>
                  </a:p>
                </c:rich>
              </c:tx>
              <c:showVal val="1"/>
            </c:dLbl>
            <c:dLbl>
              <c:idx val="22"/>
              <c:layout/>
              <c:tx>
                <c:rich>
                  <a:bodyPr/>
                  <a:lstStyle/>
                  <a:p>
                    <a:r>
                      <a:rPr lang="en-US" dirty="0"/>
                      <a:t>V</a:t>
                    </a:r>
                  </a:p>
                </c:rich>
              </c:tx>
              <c:showVal val="1"/>
            </c:dLbl>
            <c:dLbl>
              <c:idx val="23"/>
              <c:layout/>
              <c:tx>
                <c:rich>
                  <a:bodyPr/>
                  <a:lstStyle/>
                  <a:p>
                    <a:r>
                      <a:rPr lang="en-US" dirty="0"/>
                      <a:t>W</a:t>
                    </a:r>
                  </a:p>
                </c:rich>
              </c:tx>
              <c:showVal val="1"/>
            </c:dLbl>
            <c:dLbl>
              <c:idx val="24"/>
              <c:layout/>
              <c:tx>
                <c:rich>
                  <a:bodyPr/>
                  <a:lstStyle/>
                  <a:p>
                    <a:r>
                      <a:rPr lang="en-US" dirty="0"/>
                      <a:t>X</a:t>
                    </a:r>
                  </a:p>
                </c:rich>
              </c:tx>
              <c:showVal val="1"/>
            </c:dLbl>
            <c:dLbl>
              <c:idx val="25"/>
              <c:layout/>
              <c:tx>
                <c:rich>
                  <a:bodyPr/>
                  <a:lstStyle/>
                  <a:p>
                    <a:r>
                      <a:rPr lang="en-US" dirty="0"/>
                      <a:t>Y</a:t>
                    </a:r>
                  </a:p>
                </c:rich>
              </c:tx>
              <c:showVal val="1"/>
            </c:dLbl>
            <c:showVal val="1"/>
          </c:dLbls>
          <c:xVal>
            <c:numRef>
              <c:f>Chart!$K$3:$K$28</c:f>
              <c:numCache>
                <c:formatCode>0%</c:formatCode>
                <c:ptCount val="26"/>
                <c:pt idx="0">
                  <c:v>0.8</c:v>
                </c:pt>
                <c:pt idx="1">
                  <c:v>0.5</c:v>
                </c:pt>
                <c:pt idx="2">
                  <c:v>0.125</c:v>
                </c:pt>
                <c:pt idx="3">
                  <c:v>0.625000000000002</c:v>
                </c:pt>
                <c:pt idx="4">
                  <c:v>0.70800000000000063</c:v>
                </c:pt>
                <c:pt idx="5">
                  <c:v>0.16600000000000001</c:v>
                </c:pt>
                <c:pt idx="6">
                  <c:v>0.25</c:v>
                </c:pt>
                <c:pt idx="7">
                  <c:v>0.91600000000000004</c:v>
                </c:pt>
                <c:pt idx="8">
                  <c:v>0.750000000000002</c:v>
                </c:pt>
                <c:pt idx="9">
                  <c:v>4.1000000000000002E-2</c:v>
                </c:pt>
                <c:pt idx="10">
                  <c:v>1</c:v>
                </c:pt>
                <c:pt idx="11">
                  <c:v>0.66600000000000248</c:v>
                </c:pt>
                <c:pt idx="12">
                  <c:v>0.37500000000000094</c:v>
                </c:pt>
                <c:pt idx="13">
                  <c:v>0.79100000000000004</c:v>
                </c:pt>
                <c:pt idx="14">
                  <c:v>0.20800000000000021</c:v>
                </c:pt>
                <c:pt idx="15">
                  <c:v>0.58299999999999996</c:v>
                </c:pt>
                <c:pt idx="16">
                  <c:v>0.875000000000002</c:v>
                </c:pt>
                <c:pt idx="17">
                  <c:v>0.95800000000000063</c:v>
                </c:pt>
                <c:pt idx="18">
                  <c:v>0</c:v>
                </c:pt>
                <c:pt idx="19">
                  <c:v>0.54100000000000004</c:v>
                </c:pt>
                <c:pt idx="20">
                  <c:v>0.33300000000000124</c:v>
                </c:pt>
                <c:pt idx="21">
                  <c:v>0.41600000000000031</c:v>
                </c:pt>
                <c:pt idx="22">
                  <c:v>0.83300000000000063</c:v>
                </c:pt>
                <c:pt idx="23">
                  <c:v>8.3000000000000046E-2</c:v>
                </c:pt>
                <c:pt idx="24">
                  <c:v>0.29100000000000031</c:v>
                </c:pt>
                <c:pt idx="25">
                  <c:v>0.45800000000000002</c:v>
                </c:pt>
              </c:numCache>
            </c:numRef>
          </c:xVal>
          <c:yVal>
            <c:numRef>
              <c:f>Chart!$L$3:$L$28</c:f>
              <c:numCache>
                <c:formatCode>0%</c:formatCode>
                <c:ptCount val="26"/>
                <c:pt idx="0">
                  <c:v>0.4</c:v>
                </c:pt>
                <c:pt idx="1">
                  <c:v>0.20800000000000021</c:v>
                </c:pt>
                <c:pt idx="2">
                  <c:v>8.3000000000000046E-2</c:v>
                </c:pt>
                <c:pt idx="3">
                  <c:v>0.5</c:v>
                </c:pt>
                <c:pt idx="4">
                  <c:v>0.45800000000000002</c:v>
                </c:pt>
                <c:pt idx="5">
                  <c:v>0.29100000000000031</c:v>
                </c:pt>
                <c:pt idx="6">
                  <c:v>0.125</c:v>
                </c:pt>
                <c:pt idx="7">
                  <c:v>0.70800000000000063</c:v>
                </c:pt>
                <c:pt idx="8">
                  <c:v>0</c:v>
                </c:pt>
                <c:pt idx="9">
                  <c:v>0.66600000000000248</c:v>
                </c:pt>
                <c:pt idx="10">
                  <c:v>1</c:v>
                </c:pt>
                <c:pt idx="11">
                  <c:v>0.79100000000000004</c:v>
                </c:pt>
                <c:pt idx="12">
                  <c:v>0.33300000000000124</c:v>
                </c:pt>
                <c:pt idx="13">
                  <c:v>0.91600000000000004</c:v>
                </c:pt>
                <c:pt idx="14">
                  <c:v>0.37500000000000094</c:v>
                </c:pt>
                <c:pt idx="15">
                  <c:v>0.58299999999999996</c:v>
                </c:pt>
                <c:pt idx="16">
                  <c:v>0.41600000000000031</c:v>
                </c:pt>
                <c:pt idx="17">
                  <c:v>0.95800000000000063</c:v>
                </c:pt>
                <c:pt idx="18">
                  <c:v>0.25</c:v>
                </c:pt>
                <c:pt idx="19">
                  <c:v>0.750000000000002</c:v>
                </c:pt>
                <c:pt idx="20">
                  <c:v>0.16600000000000001</c:v>
                </c:pt>
                <c:pt idx="21">
                  <c:v>0.54100000000000004</c:v>
                </c:pt>
                <c:pt idx="22">
                  <c:v>0.875000000000002</c:v>
                </c:pt>
                <c:pt idx="23">
                  <c:v>4.1000000000000002E-2</c:v>
                </c:pt>
                <c:pt idx="24">
                  <c:v>0.625000000000002</c:v>
                </c:pt>
                <c:pt idx="25">
                  <c:v>0.83300000000000063</c:v>
                </c:pt>
              </c:numCache>
            </c:numRef>
          </c:yVal>
        </c:ser>
        <c:axId val="52206976"/>
        <c:axId val="52221440"/>
      </c:scatterChart>
      <c:valAx>
        <c:axId val="52206976"/>
        <c:scaling>
          <c:orientation val="minMax"/>
          <c:max val="1"/>
        </c:scaling>
        <c:axPos val="b"/>
        <c:title>
          <c:tx>
            <c:rich>
              <a:bodyPr/>
              <a:lstStyle/>
              <a:p>
                <a:pPr>
                  <a:defRPr sz="1000"/>
                </a:pPr>
                <a:r>
                  <a:rPr lang="en-US" sz="1000" dirty="0"/>
                  <a:t>5-Year Realizable Long-Term Pay Rank </a:t>
                </a:r>
              </a:p>
            </c:rich>
          </c:tx>
          <c:layout/>
        </c:title>
        <c:numFmt formatCode="0%" sourceLinked="1"/>
        <c:tickLblPos val="nextTo"/>
        <c:txPr>
          <a:bodyPr/>
          <a:lstStyle/>
          <a:p>
            <a:pPr>
              <a:defRPr sz="1000"/>
            </a:pPr>
            <a:endParaRPr lang="en-US"/>
          </a:p>
        </c:txPr>
        <c:crossAx val="52221440"/>
        <c:crosses val="autoZero"/>
        <c:crossBetween val="midCat"/>
        <c:majorUnit val="0.25"/>
      </c:valAx>
      <c:valAx>
        <c:axId val="52221440"/>
        <c:scaling>
          <c:orientation val="minMax"/>
          <c:max val="1"/>
          <c:min val="0"/>
        </c:scaling>
        <c:axPos val="l"/>
        <c:majorGridlines/>
        <c:title>
          <c:tx>
            <c:rich>
              <a:bodyPr rot="-5400000" vert="horz"/>
              <a:lstStyle/>
              <a:p>
                <a:pPr>
                  <a:defRPr sz="1000" b="1"/>
                </a:pPr>
                <a:r>
                  <a:rPr lang="en-US" sz="1000" b="1" dirty="0"/>
                  <a:t>Shareholder Return Rank</a:t>
                </a:r>
              </a:p>
            </c:rich>
          </c:tx>
          <c:layout>
            <c:manualLayout>
              <c:xMode val="edge"/>
              <c:yMode val="edge"/>
              <c:x val="4.5575892385809377E-4"/>
              <c:y val="0.3322450952063053"/>
            </c:manualLayout>
          </c:layout>
        </c:title>
        <c:numFmt formatCode="0%" sourceLinked="1"/>
        <c:tickLblPos val="nextTo"/>
        <c:txPr>
          <a:bodyPr/>
          <a:lstStyle/>
          <a:p>
            <a:pPr>
              <a:defRPr sz="1000"/>
            </a:pPr>
            <a:endParaRPr lang="en-US"/>
          </a:p>
        </c:txPr>
        <c:crossAx val="52206976"/>
        <c:crosses val="autoZero"/>
        <c:crossBetween val="midCat"/>
        <c:majorUnit val="0.25"/>
      </c:valAx>
      <c:spPr>
        <a:gradFill flip="none" rotWithShape="1">
          <a:gsLst>
            <a:gs pos="25000">
              <a:sysClr val="window" lastClr="FFFFFF"/>
            </a:gs>
            <a:gs pos="75000">
              <a:sysClr val="window" lastClr="FFFFFF">
                <a:lumMod val="50000"/>
              </a:sysClr>
            </a:gs>
            <a:gs pos="100000">
              <a:schemeClr val="bg1"/>
            </a:gs>
          </a:gsLst>
          <a:lin ang="3300000" scaled="0"/>
          <a:tileRect/>
        </a:gradFill>
        <a:ln w="25400">
          <a:noFill/>
        </a:ln>
      </c:spPr>
    </c:plotArea>
    <c:plotVisOnly val="1"/>
  </c:chart>
  <c:spPr>
    <a:noFill/>
  </c:spPr>
  <c:txPr>
    <a:bodyPr/>
    <a:lstStyle/>
    <a:p>
      <a:pPr>
        <a:defRPr sz="1200"/>
      </a:pPr>
      <a:endParaRPr lang="en-US"/>
    </a:p>
  </c:txPr>
  <c:externalData r:id="rId2"/>
  <c:userShapes r:id="rId3"/>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plotArea>
      <c:layout>
        <c:manualLayout>
          <c:layoutTarget val="inner"/>
          <c:xMode val="edge"/>
          <c:yMode val="edge"/>
          <c:x val="0.17752500751647599"/>
          <c:y val="9.8913457735591251E-2"/>
          <c:w val="0.75030269049186193"/>
          <c:h val="0.67070017617661049"/>
        </c:manualLayout>
      </c:layout>
      <c:scatterChart>
        <c:scatterStyle val="lineMarker"/>
        <c:ser>
          <c:idx val="0"/>
          <c:order val="0"/>
          <c:tx>
            <c:strRef>
              <c:f>Sheet1!$C$2</c:f>
              <c:strCache>
                <c:ptCount val="1"/>
                <c:pt idx="0">
                  <c:v>Current 2010</c:v>
                </c:pt>
              </c:strCache>
            </c:strRef>
          </c:tx>
          <c:spPr>
            <a:ln w="25400" cap="flat" cmpd="sng" algn="ctr">
              <a:solidFill>
                <a:schemeClr val="accent5">
                  <a:shade val="50000"/>
                </a:schemeClr>
              </a:solidFill>
              <a:prstDash val="solid"/>
            </a:ln>
            <a:effectLst/>
          </c:spPr>
          <c:marker>
            <c:symbol val="none"/>
          </c:marker>
          <c:xVal>
            <c:numRef>
              <c:f>Sheet1!$C$4:$C$6</c:f>
              <c:numCache>
                <c:formatCode>0%</c:formatCode>
                <c:ptCount val="3"/>
                <c:pt idx="0">
                  <c:v>0.95000000000000062</c:v>
                </c:pt>
                <c:pt idx="1">
                  <c:v>1</c:v>
                </c:pt>
                <c:pt idx="2">
                  <c:v>1.05</c:v>
                </c:pt>
              </c:numCache>
            </c:numRef>
          </c:xVal>
          <c:yVal>
            <c:numRef>
              <c:f>Sheet1!$C$9:$C$11</c:f>
              <c:numCache>
                <c:formatCode>0%</c:formatCode>
                <c:ptCount val="3"/>
                <c:pt idx="0">
                  <c:v>0.25</c:v>
                </c:pt>
                <c:pt idx="1">
                  <c:v>1</c:v>
                </c:pt>
                <c:pt idx="2">
                  <c:v>2</c:v>
                </c:pt>
              </c:numCache>
            </c:numRef>
          </c:yVal>
        </c:ser>
        <c:ser>
          <c:idx val="1"/>
          <c:order val="1"/>
          <c:tx>
            <c:strRef>
              <c:f>Sheet1!$D$2</c:f>
              <c:strCache>
                <c:ptCount val="1"/>
                <c:pt idx="0">
                  <c:v>Proposed 2011</c:v>
                </c:pt>
              </c:strCache>
            </c:strRef>
          </c:tx>
          <c:spPr>
            <a:ln w="25400" cap="flat" cmpd="sng" algn="ctr">
              <a:solidFill>
                <a:schemeClr val="accent2">
                  <a:shade val="50000"/>
                </a:schemeClr>
              </a:solidFill>
              <a:prstDash val="solid"/>
            </a:ln>
            <a:effectLst/>
          </c:spPr>
          <c:marker>
            <c:symbol val="none"/>
          </c:marker>
          <c:xVal>
            <c:numRef>
              <c:f>Sheet1!$D$4:$D$6</c:f>
              <c:numCache>
                <c:formatCode>0%</c:formatCode>
                <c:ptCount val="3"/>
                <c:pt idx="0">
                  <c:v>0.9</c:v>
                </c:pt>
                <c:pt idx="1">
                  <c:v>1</c:v>
                </c:pt>
                <c:pt idx="2">
                  <c:v>1.1000000000000001</c:v>
                </c:pt>
              </c:numCache>
            </c:numRef>
          </c:xVal>
          <c:yVal>
            <c:numRef>
              <c:f>Sheet1!$D$9:$D$11</c:f>
              <c:numCache>
                <c:formatCode>0%</c:formatCode>
                <c:ptCount val="3"/>
                <c:pt idx="0">
                  <c:v>0.5</c:v>
                </c:pt>
                <c:pt idx="1">
                  <c:v>1</c:v>
                </c:pt>
                <c:pt idx="2">
                  <c:v>2</c:v>
                </c:pt>
              </c:numCache>
            </c:numRef>
          </c:yVal>
        </c:ser>
        <c:axId val="52292992"/>
        <c:axId val="52406912"/>
      </c:scatterChart>
      <c:valAx>
        <c:axId val="52292992"/>
        <c:scaling>
          <c:orientation val="minMax"/>
          <c:max val="1.1500000000000001"/>
          <c:min val="0.85000000000000064"/>
        </c:scaling>
        <c:axPos val="b"/>
        <c:numFmt formatCode="0%" sourceLinked="1"/>
        <c:tickLblPos val="nextTo"/>
        <c:txPr>
          <a:bodyPr rot="0"/>
          <a:lstStyle/>
          <a:p>
            <a:pPr>
              <a:defRPr/>
            </a:pPr>
            <a:endParaRPr lang="en-US"/>
          </a:p>
        </c:txPr>
        <c:crossAx val="52406912"/>
        <c:crosses val="autoZero"/>
        <c:crossBetween val="midCat"/>
        <c:majorUnit val="0.05"/>
      </c:valAx>
      <c:valAx>
        <c:axId val="52406912"/>
        <c:scaling>
          <c:orientation val="minMax"/>
        </c:scaling>
        <c:axPos val="l"/>
        <c:majorGridlines/>
        <c:numFmt formatCode="0%" sourceLinked="1"/>
        <c:tickLblPos val="nextTo"/>
        <c:crossAx val="52292992"/>
        <c:crosses val="autoZero"/>
        <c:crossBetween val="midCat"/>
      </c:valAx>
    </c:plotArea>
    <c:legend>
      <c:legendPos val="b"/>
      <c:layout>
        <c:manualLayout>
          <c:xMode val="edge"/>
          <c:yMode val="edge"/>
          <c:x val="0.21788222292646894"/>
          <c:y val="0.13394369539424061"/>
          <c:w val="0.40324467955437482"/>
          <c:h val="6.6056304605759897E-2"/>
        </c:manualLayout>
      </c:layout>
    </c:legend>
    <c:plotVisOnly val="1"/>
  </c:chart>
  <c:externalData r:id="rId2"/>
  <c:userShapes r:id="rId3"/>
</c:chartSpace>
</file>

<file path=ppt/drawings/drawing1.xml><?xml version="1.0" encoding="utf-8"?>
<c:userShapes xmlns:c="http://schemas.openxmlformats.org/drawingml/2006/chart">
  <cdr:relSizeAnchor xmlns:cdr="http://schemas.openxmlformats.org/drawingml/2006/chartDrawing">
    <cdr:from>
      <cdr:x>0.2931</cdr:x>
      <cdr:y>0.25375</cdr:y>
    </cdr:from>
    <cdr:to>
      <cdr:x>0.96733</cdr:x>
      <cdr:y>0.89875</cdr:y>
    </cdr:to>
    <cdr:sp macro="" textlink="">
      <cdr:nvSpPr>
        <cdr:cNvPr id="3" name="Straight Connector 2"/>
        <cdr:cNvSpPr/>
      </cdr:nvSpPr>
      <cdr:spPr>
        <a:xfrm xmlns:a="http://schemas.openxmlformats.org/drawingml/2006/main" flipV="1">
          <a:off x="2542624" y="1597996"/>
          <a:ext cx="5848822" cy="4061901"/>
        </a:xfrm>
        <a:prstGeom xmlns:a="http://schemas.openxmlformats.org/drawingml/2006/main" prst="line">
          <a:avLst/>
        </a:prstGeom>
        <a:ln xmlns:a="http://schemas.openxmlformats.org/drawingml/2006/main" w="25400">
          <a:solidFill>
            <a:schemeClr val="tx1"/>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US" dirty="0"/>
        </a:p>
      </cdr:txBody>
    </cdr:sp>
  </cdr:relSizeAnchor>
  <cdr:relSizeAnchor xmlns:cdr="http://schemas.openxmlformats.org/drawingml/2006/chartDrawing">
    <cdr:from>
      <cdr:x>0.07895</cdr:x>
      <cdr:y>0.025</cdr:y>
    </cdr:from>
    <cdr:to>
      <cdr:x>0.73956</cdr:x>
      <cdr:y>0.6775</cdr:y>
    </cdr:to>
    <cdr:sp macro="" textlink="">
      <cdr:nvSpPr>
        <cdr:cNvPr id="4" name="Straight Connector 3"/>
        <cdr:cNvSpPr/>
      </cdr:nvSpPr>
      <cdr:spPr>
        <a:xfrm xmlns:a="http://schemas.openxmlformats.org/drawingml/2006/main" flipV="1">
          <a:off x="684855" y="157438"/>
          <a:ext cx="5730744" cy="4109132"/>
        </a:xfrm>
        <a:prstGeom xmlns:a="http://schemas.openxmlformats.org/drawingml/2006/main" prst="line">
          <a:avLst/>
        </a:prstGeom>
        <a:noFill xmlns:a="http://schemas.openxmlformats.org/drawingml/2006/main"/>
        <a:ln xmlns:a="http://schemas.openxmlformats.org/drawingml/2006/main" w="25400" cap="flat" cmpd="sng" algn="ctr">
          <a:solidFill>
            <a:sysClr val="windowText" lastClr="000000"/>
          </a:solidFill>
          <a:prstDash val="solid"/>
        </a:ln>
        <a:effectLst xmlns:a="http://schemas.openxmlformats.org/drawingml/2006/mai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a:lstStyle xmlns:a="http://schemas.openxmlformats.org/drawingml/2006/main">
          <a:lvl1pPr marL="0" indent="0">
            <a:defRPr sz="1100">
              <a:solidFill>
                <a:sysClr val="windowText" lastClr="000000"/>
              </a:solidFill>
              <a:latin typeface="Calibri"/>
            </a:defRPr>
          </a:lvl1pPr>
          <a:lvl2pPr marL="457200" indent="0">
            <a:defRPr sz="1100">
              <a:solidFill>
                <a:sysClr val="windowText" lastClr="000000"/>
              </a:solidFill>
              <a:latin typeface="Calibri"/>
            </a:defRPr>
          </a:lvl2pPr>
          <a:lvl3pPr marL="914400" indent="0">
            <a:defRPr sz="1100">
              <a:solidFill>
                <a:sysClr val="windowText" lastClr="000000"/>
              </a:solidFill>
              <a:latin typeface="Calibri"/>
            </a:defRPr>
          </a:lvl3pPr>
          <a:lvl4pPr marL="1371600" indent="0">
            <a:defRPr sz="1100">
              <a:solidFill>
                <a:sysClr val="windowText" lastClr="000000"/>
              </a:solidFill>
              <a:latin typeface="Calibri"/>
            </a:defRPr>
          </a:lvl4pPr>
          <a:lvl5pPr marL="1828800" indent="0">
            <a:defRPr sz="1100">
              <a:solidFill>
                <a:sysClr val="windowText" lastClr="000000"/>
              </a:solidFill>
              <a:latin typeface="Calibri"/>
            </a:defRPr>
          </a:lvl5pPr>
          <a:lvl6pPr marL="2286000" indent="0">
            <a:defRPr sz="1100">
              <a:solidFill>
                <a:sysClr val="windowText" lastClr="000000"/>
              </a:solidFill>
              <a:latin typeface="Calibri"/>
            </a:defRPr>
          </a:lvl6pPr>
          <a:lvl7pPr marL="2743200" indent="0">
            <a:defRPr sz="1100">
              <a:solidFill>
                <a:sysClr val="windowText" lastClr="000000"/>
              </a:solidFill>
              <a:latin typeface="Calibri"/>
            </a:defRPr>
          </a:lvl7pPr>
          <a:lvl8pPr marL="3200400" indent="0">
            <a:defRPr sz="1100">
              <a:solidFill>
                <a:sysClr val="windowText" lastClr="000000"/>
              </a:solidFill>
              <a:latin typeface="Calibri"/>
            </a:defRPr>
          </a:lvl8pPr>
          <a:lvl9pPr marL="3657600" indent="0">
            <a:defRPr sz="1100">
              <a:solidFill>
                <a:sysClr val="windowText" lastClr="000000"/>
              </a:solidFill>
              <a:latin typeface="Calibri"/>
            </a:defRPr>
          </a:lvl9pPr>
        </a:lstStyle>
        <a:p xmlns:a="http://schemas.openxmlformats.org/drawingml/2006/main">
          <a:endParaRPr lang="en-US" dirty="0"/>
        </a:p>
      </cdr:txBody>
    </cdr:sp>
  </cdr:relSizeAnchor>
  <cdr:relSizeAnchor xmlns:cdr="http://schemas.openxmlformats.org/drawingml/2006/chartDrawing">
    <cdr:from>
      <cdr:x>0.09437</cdr:x>
      <cdr:y>0.04</cdr:y>
    </cdr:from>
    <cdr:to>
      <cdr:x>0.47715</cdr:x>
      <cdr:y>0.15658</cdr:y>
    </cdr:to>
    <cdr:sp macro="" textlink="">
      <cdr:nvSpPr>
        <cdr:cNvPr id="5" name="TextBox 4"/>
        <cdr:cNvSpPr txBox="1"/>
      </cdr:nvSpPr>
      <cdr:spPr>
        <a:xfrm xmlns:a="http://schemas.openxmlformats.org/drawingml/2006/main">
          <a:off x="575629" y="153828"/>
          <a:ext cx="2334839" cy="448339"/>
        </a:xfrm>
        <a:prstGeom xmlns:a="http://schemas.openxmlformats.org/drawingml/2006/main" prst="rect">
          <a:avLst/>
        </a:prstGeom>
        <a:ln xmlns:a="http://schemas.openxmlformats.org/drawingml/2006/main">
          <a:solidFill>
            <a:schemeClr val="tx1"/>
          </a:solidFill>
        </a:ln>
      </cdr:spPr>
      <cdr:txBody>
        <a:bodyPr xmlns:a="http://schemas.openxmlformats.org/drawingml/2006/main" vertOverflow="clip" wrap="square" rtlCol="0"/>
        <a:lstStyle xmlns:a="http://schemas.openxmlformats.org/drawingml/2006/main"/>
        <a:p xmlns:a="http://schemas.openxmlformats.org/drawingml/2006/main">
          <a:pPr algn="ctr"/>
          <a:r>
            <a:rPr lang="en-US" sz="1000" dirty="0"/>
            <a:t>Above median</a:t>
          </a:r>
          <a:r>
            <a:rPr lang="en-US" sz="1000" baseline="0" dirty="0"/>
            <a:t> shareholder return</a:t>
          </a:r>
        </a:p>
        <a:p xmlns:a="http://schemas.openxmlformats.org/drawingml/2006/main">
          <a:pPr algn="ctr"/>
          <a:r>
            <a:rPr lang="en-US" sz="1000" baseline="0" dirty="0"/>
            <a:t>Below median realizable pay</a:t>
          </a:r>
          <a:endParaRPr lang="en-US" sz="1000" dirty="0"/>
        </a:p>
      </cdr:txBody>
    </cdr:sp>
  </cdr:relSizeAnchor>
  <cdr:relSizeAnchor xmlns:cdr="http://schemas.openxmlformats.org/drawingml/2006/chartDrawing">
    <cdr:from>
      <cdr:x>0.59963</cdr:x>
      <cdr:y>0.74811</cdr:y>
    </cdr:from>
    <cdr:to>
      <cdr:x>0.95795</cdr:x>
      <cdr:y>0.8612</cdr:y>
    </cdr:to>
    <cdr:sp macro="" textlink="">
      <cdr:nvSpPr>
        <cdr:cNvPr id="6" name="TextBox 1"/>
        <cdr:cNvSpPr txBox="1"/>
      </cdr:nvSpPr>
      <cdr:spPr>
        <a:xfrm xmlns:a="http://schemas.openxmlformats.org/drawingml/2006/main">
          <a:off x="3657602" y="2877015"/>
          <a:ext cx="2185638" cy="434897"/>
        </a:xfrm>
        <a:prstGeom xmlns:a="http://schemas.openxmlformats.org/drawingml/2006/main" prst="rect">
          <a:avLst/>
        </a:prstGeom>
        <a:ln xmlns:a="http://schemas.openxmlformats.org/drawingml/2006/main">
          <a:solidFill>
            <a:sysClr val="windowText" lastClr="000000"/>
          </a:solidFill>
        </a:ln>
      </cdr:spPr>
      <cdr:txBody>
        <a:bodyPr xmlns:a="http://schemas.openxmlformats.org/drawingml/2006/main" wrap="square"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pPr algn="ctr"/>
          <a:r>
            <a:rPr lang="en-US" sz="1100" dirty="0"/>
            <a:t>Below median</a:t>
          </a:r>
          <a:r>
            <a:rPr lang="en-US" sz="1100" baseline="0" dirty="0"/>
            <a:t> shareholder return</a:t>
          </a:r>
        </a:p>
        <a:p xmlns:a="http://schemas.openxmlformats.org/drawingml/2006/main">
          <a:pPr algn="ctr"/>
          <a:r>
            <a:rPr lang="en-US" sz="1100" baseline="0" dirty="0"/>
            <a:t>Above median realizable pay</a:t>
          </a:r>
          <a:endParaRPr lang="en-US" sz="1100" dirty="0"/>
        </a:p>
      </cdr:txBody>
    </cdr:sp>
  </cdr:relSizeAnchor>
</c:userShapes>
</file>

<file path=ppt/drawings/drawing2.xml><?xml version="1.0" encoding="utf-8"?>
<c:userShapes xmlns:c="http://schemas.openxmlformats.org/drawingml/2006/chart">
  <cdr:relSizeAnchor xmlns:cdr="http://schemas.openxmlformats.org/drawingml/2006/chartDrawing">
    <cdr:from>
      <cdr:x>0.34468</cdr:x>
      <cdr:y>0.87397</cdr:y>
    </cdr:from>
    <cdr:to>
      <cdr:x>0.82616</cdr:x>
      <cdr:y>0.96986</cdr:y>
    </cdr:to>
    <cdr:sp macro="" textlink="">
      <cdr:nvSpPr>
        <cdr:cNvPr id="2" name="TextBox 1"/>
        <cdr:cNvSpPr txBox="1"/>
      </cdr:nvSpPr>
      <cdr:spPr>
        <a:xfrm xmlns:a="http://schemas.openxmlformats.org/drawingml/2006/main">
          <a:off x="2120854" y="3038460"/>
          <a:ext cx="2962618" cy="33337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100" dirty="0"/>
            <a:t>Annual</a:t>
          </a:r>
          <a:r>
            <a:rPr lang="en-US" sz="1100" baseline="0" dirty="0"/>
            <a:t> </a:t>
          </a:r>
          <a:r>
            <a:rPr lang="en-US" sz="1100" dirty="0"/>
            <a:t>EPS</a:t>
          </a:r>
          <a:r>
            <a:rPr lang="en-US" sz="1100" baseline="0" dirty="0"/>
            <a:t> Performance (% of goal)</a:t>
          </a:r>
          <a:endParaRPr lang="en-US" sz="1100" dirty="0"/>
        </a:p>
      </cdr:txBody>
    </cdr:sp>
  </cdr:relSizeAnchor>
  <cdr:relSizeAnchor xmlns:cdr="http://schemas.openxmlformats.org/drawingml/2006/chartDrawing">
    <cdr:from>
      <cdr:x>0.04762</cdr:x>
      <cdr:y>0.05205</cdr:y>
    </cdr:from>
    <cdr:to>
      <cdr:x>0.11288</cdr:x>
      <cdr:y>0.8</cdr:y>
    </cdr:to>
    <cdr:sp macro="" textlink="">
      <cdr:nvSpPr>
        <cdr:cNvPr id="3" name="TextBox 1"/>
        <cdr:cNvSpPr txBox="1"/>
      </cdr:nvSpPr>
      <cdr:spPr>
        <a:xfrm xmlns:a="http://schemas.openxmlformats.org/drawingml/2006/main" rot="16200000">
          <a:off x="-866773" y="1304924"/>
          <a:ext cx="2600325" cy="35242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100" dirty="0"/>
            <a:t>Payout (% of target opportunity)</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68625" cy="465138"/>
          </a:xfrm>
          <a:prstGeom prst="rect">
            <a:avLst/>
          </a:prstGeom>
          <a:noFill/>
          <a:ln w="9525">
            <a:noFill/>
            <a:miter lim="800000"/>
            <a:headEnd/>
            <a:tailEnd/>
          </a:ln>
        </p:spPr>
        <p:txBody>
          <a:bodyPr vert="horz" wrap="square" lIns="91406" tIns="45703" rIns="91406" bIns="45703" numCol="1" anchor="t" anchorCtr="0" compatLnSpc="1">
            <a:prstTxWarp prst="textNoShape">
              <a:avLst/>
            </a:prstTxWarp>
          </a:bodyPr>
          <a:lstStyle>
            <a:lvl1pPr defTabSz="912813" eaLnBrk="0" hangingPunct="0">
              <a:spcBef>
                <a:spcPct val="0"/>
              </a:spcBef>
              <a:buClrTx/>
              <a:buFontTx/>
              <a:buNone/>
              <a:defRPr sz="1200">
                <a:solidFill>
                  <a:schemeClr val="tx1"/>
                </a:solidFill>
                <a:latin typeface="Times" pitchFamily="18" charset="0"/>
              </a:defRPr>
            </a:lvl1pPr>
          </a:lstStyle>
          <a:p>
            <a:pPr>
              <a:defRPr/>
            </a:pPr>
            <a:endParaRPr lang="en-US"/>
          </a:p>
        </p:txBody>
      </p:sp>
      <p:sp>
        <p:nvSpPr>
          <p:cNvPr id="7171" name="Rectangle 3"/>
          <p:cNvSpPr>
            <a:spLocks noGrp="1" noChangeArrowheads="1"/>
          </p:cNvSpPr>
          <p:nvPr>
            <p:ph type="dt" idx="1"/>
          </p:nvPr>
        </p:nvSpPr>
        <p:spPr bwMode="auto">
          <a:xfrm>
            <a:off x="3889375" y="0"/>
            <a:ext cx="2968625" cy="465138"/>
          </a:xfrm>
          <a:prstGeom prst="rect">
            <a:avLst/>
          </a:prstGeom>
          <a:noFill/>
          <a:ln w="9525">
            <a:noFill/>
            <a:miter lim="800000"/>
            <a:headEnd/>
            <a:tailEnd/>
          </a:ln>
        </p:spPr>
        <p:txBody>
          <a:bodyPr vert="horz" wrap="square" lIns="91406" tIns="45703" rIns="91406" bIns="45703" numCol="1" anchor="t" anchorCtr="0" compatLnSpc="1">
            <a:prstTxWarp prst="textNoShape">
              <a:avLst/>
            </a:prstTxWarp>
          </a:bodyPr>
          <a:lstStyle>
            <a:lvl1pPr algn="r" defTabSz="912813" eaLnBrk="0" hangingPunct="0">
              <a:spcBef>
                <a:spcPct val="0"/>
              </a:spcBef>
              <a:buClrTx/>
              <a:buFontTx/>
              <a:buNone/>
              <a:defRPr sz="1200">
                <a:solidFill>
                  <a:schemeClr val="tx1"/>
                </a:solidFill>
                <a:latin typeface="Times" pitchFamily="18" charset="0"/>
              </a:defRPr>
            </a:lvl1pPr>
          </a:lstStyle>
          <a:p>
            <a:pPr>
              <a:defRPr/>
            </a:pPr>
            <a:endParaRPr lang="en-US"/>
          </a:p>
        </p:txBody>
      </p:sp>
      <p:sp>
        <p:nvSpPr>
          <p:cNvPr id="11268" name="Rectangle 4"/>
          <p:cNvSpPr>
            <a:spLocks noGrp="1" noRot="1" noChangeAspect="1" noChangeArrowheads="1" noTextEdit="1"/>
          </p:cNvSpPr>
          <p:nvPr>
            <p:ph type="sldImg" idx="2"/>
          </p:nvPr>
        </p:nvSpPr>
        <p:spPr bwMode="auto">
          <a:xfrm>
            <a:off x="1109663" y="698500"/>
            <a:ext cx="4643437" cy="3484563"/>
          </a:xfrm>
          <a:prstGeom prst="rect">
            <a:avLst/>
          </a:prstGeom>
          <a:noFill/>
          <a:ln w="9525">
            <a:solidFill>
              <a:srgbClr val="000000"/>
            </a:solidFill>
            <a:miter lim="800000"/>
            <a:headEnd/>
            <a:tailEnd/>
          </a:ln>
        </p:spPr>
      </p:sp>
      <p:sp>
        <p:nvSpPr>
          <p:cNvPr id="7173" name="Rectangle 5"/>
          <p:cNvSpPr>
            <a:spLocks noGrp="1" noChangeArrowheads="1"/>
          </p:cNvSpPr>
          <p:nvPr>
            <p:ph type="body" sz="quarter" idx="3"/>
          </p:nvPr>
        </p:nvSpPr>
        <p:spPr bwMode="auto">
          <a:xfrm>
            <a:off x="911225" y="4418013"/>
            <a:ext cx="5035550" cy="4179887"/>
          </a:xfrm>
          <a:prstGeom prst="rect">
            <a:avLst/>
          </a:prstGeom>
          <a:noFill/>
          <a:ln w="9525">
            <a:noFill/>
            <a:miter lim="800000"/>
            <a:headEnd/>
            <a:tailEnd/>
          </a:ln>
        </p:spPr>
        <p:txBody>
          <a:bodyPr vert="horz" wrap="square" lIns="91406" tIns="45703" rIns="91406" bIns="45703"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174" name="Rectangle 6"/>
          <p:cNvSpPr>
            <a:spLocks noGrp="1" noChangeArrowheads="1"/>
          </p:cNvSpPr>
          <p:nvPr>
            <p:ph type="ftr" sz="quarter" idx="4"/>
          </p:nvPr>
        </p:nvSpPr>
        <p:spPr bwMode="auto">
          <a:xfrm>
            <a:off x="0" y="8831263"/>
            <a:ext cx="2968625" cy="465137"/>
          </a:xfrm>
          <a:prstGeom prst="rect">
            <a:avLst/>
          </a:prstGeom>
          <a:noFill/>
          <a:ln w="9525">
            <a:noFill/>
            <a:miter lim="800000"/>
            <a:headEnd/>
            <a:tailEnd/>
          </a:ln>
        </p:spPr>
        <p:txBody>
          <a:bodyPr vert="horz" wrap="square" lIns="91406" tIns="45703" rIns="91406" bIns="45703" numCol="1" anchor="b" anchorCtr="0" compatLnSpc="1">
            <a:prstTxWarp prst="textNoShape">
              <a:avLst/>
            </a:prstTxWarp>
          </a:bodyPr>
          <a:lstStyle>
            <a:lvl1pPr defTabSz="912813" eaLnBrk="0" hangingPunct="0">
              <a:spcBef>
                <a:spcPct val="0"/>
              </a:spcBef>
              <a:buClrTx/>
              <a:buFontTx/>
              <a:buNone/>
              <a:defRPr sz="1200">
                <a:solidFill>
                  <a:schemeClr val="tx1"/>
                </a:solidFill>
                <a:latin typeface="Times" pitchFamily="18" charset="0"/>
              </a:defRPr>
            </a:lvl1pPr>
          </a:lstStyle>
          <a:p>
            <a:pPr>
              <a:defRPr/>
            </a:pPr>
            <a:endParaRPr lang="en-US"/>
          </a:p>
        </p:txBody>
      </p:sp>
      <p:sp>
        <p:nvSpPr>
          <p:cNvPr id="7175" name="Rectangle 7"/>
          <p:cNvSpPr>
            <a:spLocks noGrp="1" noChangeArrowheads="1"/>
          </p:cNvSpPr>
          <p:nvPr>
            <p:ph type="sldNum" sz="quarter" idx="5"/>
          </p:nvPr>
        </p:nvSpPr>
        <p:spPr bwMode="auto">
          <a:xfrm>
            <a:off x="3889375" y="8831263"/>
            <a:ext cx="2968625" cy="465137"/>
          </a:xfrm>
          <a:prstGeom prst="rect">
            <a:avLst/>
          </a:prstGeom>
          <a:noFill/>
          <a:ln w="9525">
            <a:noFill/>
            <a:miter lim="800000"/>
            <a:headEnd/>
            <a:tailEnd/>
          </a:ln>
        </p:spPr>
        <p:txBody>
          <a:bodyPr vert="horz" wrap="square" lIns="91406" tIns="45703" rIns="91406" bIns="45703" numCol="1" anchor="b" anchorCtr="0" compatLnSpc="1">
            <a:prstTxWarp prst="textNoShape">
              <a:avLst/>
            </a:prstTxWarp>
          </a:bodyPr>
          <a:lstStyle>
            <a:lvl1pPr algn="r" defTabSz="912813" eaLnBrk="0" hangingPunct="0">
              <a:spcBef>
                <a:spcPct val="0"/>
              </a:spcBef>
              <a:buClrTx/>
              <a:buFontTx/>
              <a:buNone/>
              <a:defRPr sz="1200">
                <a:solidFill>
                  <a:schemeClr val="tx1"/>
                </a:solidFill>
                <a:latin typeface="Times" pitchFamily="18" charset="0"/>
              </a:defRPr>
            </a:lvl1pPr>
          </a:lstStyle>
          <a:p>
            <a:pPr>
              <a:defRPr/>
            </a:pPr>
            <a:fld id="{7ED9E315-48DE-4F43-9240-C62BF3414181}"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Rot="1" noChangeAspect="1" noChangeArrowheads="1" noTextEdit="1"/>
          </p:cNvSpPr>
          <p:nvPr>
            <p:ph type="sldImg"/>
          </p:nvPr>
        </p:nvSpPr>
        <p:spPr>
          <a:xfrm>
            <a:off x="1109663" y="698500"/>
            <a:ext cx="4643437" cy="3484563"/>
          </a:xfrm>
          <a:ln/>
        </p:spPr>
      </p:sp>
      <p:sp>
        <p:nvSpPr>
          <p:cNvPr id="1229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Text Box 44"/>
          <p:cNvSpPr txBox="1">
            <a:spLocks noChangeArrowheads="1"/>
          </p:cNvSpPr>
          <p:nvPr/>
        </p:nvSpPr>
        <p:spPr bwMode="black">
          <a:xfrm>
            <a:off x="7627938" y="6477000"/>
            <a:ext cx="1516062" cy="184150"/>
          </a:xfrm>
          <a:prstGeom prst="rect">
            <a:avLst/>
          </a:prstGeom>
          <a:noFill/>
          <a:ln w="9525">
            <a:noFill/>
            <a:miter lim="800000"/>
            <a:headEnd/>
            <a:tailEnd/>
          </a:ln>
          <a:effectLst/>
        </p:spPr>
        <p:txBody>
          <a:bodyPr>
            <a:spAutoFit/>
          </a:bodyPr>
          <a:lstStyle/>
          <a:p>
            <a:pPr eaLnBrk="0" hangingPunct="0">
              <a:defRPr/>
            </a:pPr>
            <a:r>
              <a:rPr lang="en-US" sz="600" dirty="0"/>
              <a:t>©2010 Pearl Meyer &amp; Partners, LLC</a:t>
            </a:r>
          </a:p>
        </p:txBody>
      </p:sp>
      <p:pic>
        <p:nvPicPr>
          <p:cNvPr id="5" name="Picture 46"/>
          <p:cNvPicPr>
            <a:picLocks noChangeAspect="1" noChangeArrowheads="1"/>
          </p:cNvPicPr>
          <p:nvPr/>
        </p:nvPicPr>
        <p:blipFill>
          <a:blip r:embed="rId2" cstate="print"/>
          <a:srcRect/>
          <a:stretch>
            <a:fillRect/>
          </a:stretch>
        </p:blipFill>
        <p:spPr bwMode="auto">
          <a:xfrm>
            <a:off x="133350" y="155575"/>
            <a:ext cx="8877300" cy="2822575"/>
          </a:xfrm>
          <a:prstGeom prst="rect">
            <a:avLst/>
          </a:prstGeom>
          <a:noFill/>
          <a:ln w="9525">
            <a:noFill/>
            <a:miter lim="800000"/>
            <a:headEnd/>
            <a:tailEnd/>
          </a:ln>
        </p:spPr>
      </p:pic>
      <p:sp>
        <p:nvSpPr>
          <p:cNvPr id="26626" name="Rectangle 2"/>
          <p:cNvSpPr>
            <a:spLocks noGrp="1" noChangeArrowheads="1"/>
          </p:cNvSpPr>
          <p:nvPr>
            <p:ph type="subTitle" idx="1"/>
          </p:nvPr>
        </p:nvSpPr>
        <p:spPr>
          <a:xfrm>
            <a:off x="1143000" y="4343400"/>
            <a:ext cx="6400800" cy="1295400"/>
          </a:xfrm>
        </p:spPr>
        <p:txBody>
          <a:bodyPr/>
          <a:lstStyle>
            <a:lvl1pPr marL="0" indent="0">
              <a:buFont typeface="Wingdings" pitchFamily="2" charset="2"/>
              <a:buNone/>
              <a:defRPr>
                <a:solidFill>
                  <a:srgbClr val="202D68"/>
                </a:solidFill>
              </a:defRPr>
            </a:lvl1pPr>
          </a:lstStyle>
          <a:p>
            <a:r>
              <a:rPr lang="en-US"/>
              <a:t>Click to edit Master subtitle style</a:t>
            </a:r>
          </a:p>
        </p:txBody>
      </p:sp>
      <p:sp>
        <p:nvSpPr>
          <p:cNvPr id="26628" name="Rectangle 4"/>
          <p:cNvSpPr>
            <a:spLocks noGrp="1" noChangeArrowheads="1"/>
          </p:cNvSpPr>
          <p:nvPr>
            <p:ph type="ctrTitle"/>
          </p:nvPr>
        </p:nvSpPr>
        <p:spPr bwMode="black">
          <a:xfrm>
            <a:off x="1143000" y="2857500"/>
            <a:ext cx="7315200" cy="1143000"/>
          </a:xfrm>
        </p:spPr>
        <p:txBody>
          <a:bodyPr/>
          <a:lstStyle>
            <a:lvl1pPr>
              <a:defRPr sz="3200">
                <a:solidFill>
                  <a:srgbClr val="202D68"/>
                </a:solidFill>
              </a:defRPr>
            </a:lvl1pPr>
          </a:lstStyle>
          <a:p>
            <a:r>
              <a:rPr lang="en-US"/>
              <a:t>Click to edit Master 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2725" y="88900"/>
            <a:ext cx="1905000" cy="51689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47725" y="88900"/>
            <a:ext cx="5562600" cy="51689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130300" y="88900"/>
            <a:ext cx="6565900" cy="8382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847725" y="1295400"/>
            <a:ext cx="3914775" cy="46672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14900" y="1295400"/>
            <a:ext cx="3914775" cy="46672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1_Title Slide">
    <p:spTree>
      <p:nvGrpSpPr>
        <p:cNvPr id="1" name=""/>
        <p:cNvGrpSpPr/>
        <p:nvPr/>
      </p:nvGrpSpPr>
      <p:grpSpPr>
        <a:xfrm>
          <a:off x="0" y="0"/>
          <a:ext cx="0" cy="0"/>
          <a:chOff x="0" y="0"/>
          <a:chExt cx="0" cy="0"/>
        </a:xfrm>
      </p:grpSpPr>
      <p:sp>
        <p:nvSpPr>
          <p:cNvPr id="26626" name="Rectangle 2"/>
          <p:cNvSpPr>
            <a:spLocks noGrp="1" noChangeArrowheads="1"/>
          </p:cNvSpPr>
          <p:nvPr>
            <p:ph type="subTitle" idx="1"/>
          </p:nvPr>
        </p:nvSpPr>
        <p:spPr>
          <a:xfrm>
            <a:off x="1143000" y="4343400"/>
            <a:ext cx="6400800" cy="1295400"/>
          </a:xfrm>
        </p:spPr>
        <p:txBody>
          <a:bodyPr/>
          <a:lstStyle>
            <a:lvl1pPr marL="0" indent="0">
              <a:buFont typeface="Wingdings" pitchFamily="2" charset="2"/>
              <a:buNone/>
              <a:defRPr>
                <a:solidFill>
                  <a:srgbClr val="202D68"/>
                </a:solidFill>
              </a:defRPr>
            </a:lvl1pPr>
          </a:lstStyle>
          <a:p>
            <a:r>
              <a:rPr lang="en-US"/>
              <a:t>Click to edit Master subtitle style</a:t>
            </a:r>
          </a:p>
        </p:txBody>
      </p:sp>
      <p:pic>
        <p:nvPicPr>
          <p:cNvPr id="7" name="Picture 6" descr="NACD_NE_CHAPTER_LOGO.jpg"/>
          <p:cNvPicPr>
            <a:picLocks noChangeAspect="1"/>
          </p:cNvPicPr>
          <p:nvPr userDrawn="1"/>
        </p:nvPicPr>
        <p:blipFill>
          <a:blip r:embed="rId2" cstate="print"/>
          <a:stretch>
            <a:fillRect/>
          </a:stretch>
        </p:blipFill>
        <p:spPr>
          <a:xfrm>
            <a:off x="765175" y="623316"/>
            <a:ext cx="2791968" cy="1740408"/>
          </a:xfrm>
          <a:prstGeom prst="rect">
            <a:avLst/>
          </a:prstGeom>
        </p:spPr>
      </p:pic>
      <p:pic>
        <p:nvPicPr>
          <p:cNvPr id="6" name="Picture 5" descr="PearlMeyer_box_logo.jpg"/>
          <p:cNvPicPr>
            <a:picLocks noChangeAspect="1"/>
          </p:cNvPicPr>
          <p:nvPr userDrawn="1"/>
        </p:nvPicPr>
        <p:blipFill>
          <a:blip r:embed="rId3" cstate="print"/>
          <a:stretch>
            <a:fillRect/>
          </a:stretch>
        </p:blipFill>
        <p:spPr>
          <a:xfrm>
            <a:off x="4922520" y="1219200"/>
            <a:ext cx="3048000" cy="841248"/>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47725" y="1295400"/>
            <a:ext cx="3733800" cy="3962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33925" y="1295400"/>
            <a:ext cx="3733800" cy="3962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9"/>
          <p:cNvSpPr>
            <a:spLocks noGrp="1" noChangeArrowheads="1"/>
          </p:cNvSpPr>
          <p:nvPr>
            <p:ph type="body" idx="1"/>
          </p:nvPr>
        </p:nvSpPr>
        <p:spPr bwMode="black">
          <a:xfrm>
            <a:off x="847725" y="1295400"/>
            <a:ext cx="7981950" cy="46672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1" name="Rectangle 17"/>
          <p:cNvSpPr>
            <a:spLocks noChangeArrowheads="1"/>
          </p:cNvSpPr>
          <p:nvPr/>
        </p:nvSpPr>
        <p:spPr bwMode="black">
          <a:xfrm>
            <a:off x="152400" y="152400"/>
            <a:ext cx="8839200" cy="762000"/>
          </a:xfrm>
          <a:prstGeom prst="rect">
            <a:avLst/>
          </a:prstGeom>
          <a:solidFill>
            <a:srgbClr val="04347A"/>
          </a:solidFill>
          <a:ln w="9525">
            <a:noFill/>
            <a:miter lim="800000"/>
            <a:headEnd/>
            <a:tailEnd/>
          </a:ln>
          <a:effectLst/>
        </p:spPr>
        <p:txBody>
          <a:bodyPr wrap="none" anchor="ctr"/>
          <a:lstStyle/>
          <a:p>
            <a:pPr eaLnBrk="0" hangingPunct="0">
              <a:defRPr/>
            </a:pPr>
            <a:endParaRPr lang="en-US" dirty="0">
              <a:solidFill>
                <a:schemeClr val="tx1"/>
              </a:solidFill>
              <a:latin typeface="Times" pitchFamily="18" charset="0"/>
            </a:endParaRPr>
          </a:p>
        </p:txBody>
      </p:sp>
      <p:sp>
        <p:nvSpPr>
          <p:cNvPr id="1028" name="Rectangle 18"/>
          <p:cNvSpPr>
            <a:spLocks noGrp="1" noChangeArrowheads="1"/>
          </p:cNvSpPr>
          <p:nvPr>
            <p:ph type="title"/>
          </p:nvPr>
        </p:nvSpPr>
        <p:spPr bwMode="white">
          <a:xfrm>
            <a:off x="1130300" y="88900"/>
            <a:ext cx="6565900" cy="838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46" name="Rectangle 22"/>
          <p:cNvSpPr>
            <a:spLocks noChangeArrowheads="1"/>
          </p:cNvSpPr>
          <p:nvPr/>
        </p:nvSpPr>
        <p:spPr bwMode="gray">
          <a:xfrm>
            <a:off x="152400" y="152400"/>
            <a:ext cx="796925" cy="762000"/>
          </a:xfrm>
          <a:prstGeom prst="rect">
            <a:avLst/>
          </a:prstGeom>
          <a:solidFill>
            <a:srgbClr val="C2CF8C"/>
          </a:solidFill>
          <a:ln w="9525">
            <a:noFill/>
            <a:miter lim="800000"/>
            <a:headEnd/>
            <a:tailEnd/>
          </a:ln>
          <a:effectLst/>
        </p:spPr>
        <p:txBody>
          <a:bodyPr wrap="none" anchor="ctr"/>
          <a:lstStyle/>
          <a:p>
            <a:pPr eaLnBrk="0" hangingPunct="0">
              <a:defRPr/>
            </a:pPr>
            <a:endParaRPr lang="en-US" dirty="0">
              <a:solidFill>
                <a:schemeClr val="tx1"/>
              </a:solidFill>
              <a:latin typeface="Times" pitchFamily="18" charset="0"/>
            </a:endParaRPr>
          </a:p>
        </p:txBody>
      </p:sp>
      <p:sp>
        <p:nvSpPr>
          <p:cNvPr id="1049" name="Rectangle 25"/>
          <p:cNvSpPr>
            <a:spLocks noChangeArrowheads="1"/>
          </p:cNvSpPr>
          <p:nvPr/>
        </p:nvSpPr>
        <p:spPr bwMode="black">
          <a:xfrm>
            <a:off x="4470400" y="6553200"/>
            <a:ext cx="381000" cy="244475"/>
          </a:xfrm>
          <a:prstGeom prst="rect">
            <a:avLst/>
          </a:prstGeom>
          <a:noFill/>
          <a:ln w="9525">
            <a:noFill/>
            <a:miter lim="800000"/>
            <a:headEnd/>
            <a:tailEnd/>
          </a:ln>
          <a:effectLst/>
        </p:spPr>
        <p:txBody>
          <a:bodyPr>
            <a:spAutoFit/>
          </a:bodyPr>
          <a:lstStyle/>
          <a:p>
            <a:pPr algn="ctr">
              <a:defRPr/>
            </a:pPr>
            <a:fld id="{7AF7AA51-A17B-4E5B-854C-F1B5E458E611}" type="slidenum">
              <a:rPr lang="en-US" sz="1000">
                <a:solidFill>
                  <a:schemeClr val="tx1"/>
                </a:solidFill>
                <a:cs typeface="Times New Roman" pitchFamily="18" charset="0"/>
              </a:rPr>
              <a:pPr algn="ctr">
                <a:defRPr/>
              </a:pPr>
              <a:t>‹#›</a:t>
            </a:fld>
            <a:endParaRPr lang="en-US" sz="1000" dirty="0">
              <a:solidFill>
                <a:srgbClr val="04347A"/>
              </a:solidFill>
              <a:cs typeface="Times New Roman" pitchFamily="18" charset="0"/>
            </a:endParaRPr>
          </a:p>
        </p:txBody>
      </p:sp>
      <p:sp>
        <p:nvSpPr>
          <p:cNvPr id="1050" name="Rectangle 26"/>
          <p:cNvSpPr>
            <a:spLocks noChangeArrowheads="1"/>
          </p:cNvSpPr>
          <p:nvPr/>
        </p:nvSpPr>
        <p:spPr bwMode="white">
          <a:xfrm>
            <a:off x="8610600" y="533400"/>
            <a:ext cx="381000" cy="381000"/>
          </a:xfrm>
          <a:prstGeom prst="rect">
            <a:avLst/>
          </a:prstGeom>
          <a:solidFill>
            <a:schemeClr val="bg1"/>
          </a:solidFill>
          <a:ln w="9525">
            <a:noFill/>
            <a:miter lim="800000"/>
            <a:headEnd/>
            <a:tailEnd/>
          </a:ln>
          <a:effectLst/>
        </p:spPr>
        <p:txBody>
          <a:bodyPr wrap="none" anchor="ctr"/>
          <a:lstStyle/>
          <a:p>
            <a:pPr eaLnBrk="0" hangingPunct="0">
              <a:defRPr/>
            </a:pPr>
            <a:endParaRPr lang="en-US" dirty="0">
              <a:solidFill>
                <a:schemeClr val="tx1"/>
              </a:solidFill>
              <a:latin typeface="Times" pitchFamily="18" charset="0"/>
            </a:endParaRPr>
          </a:p>
        </p:txBody>
      </p:sp>
      <p:sp>
        <p:nvSpPr>
          <p:cNvPr id="1051" name="Rectangle 27"/>
          <p:cNvSpPr>
            <a:spLocks noChangeArrowheads="1"/>
          </p:cNvSpPr>
          <p:nvPr/>
        </p:nvSpPr>
        <p:spPr bwMode="white">
          <a:xfrm>
            <a:off x="8229600" y="152400"/>
            <a:ext cx="381000" cy="381000"/>
          </a:xfrm>
          <a:prstGeom prst="rect">
            <a:avLst/>
          </a:prstGeom>
          <a:solidFill>
            <a:schemeClr val="bg1"/>
          </a:solidFill>
          <a:ln w="9525">
            <a:noFill/>
            <a:miter lim="800000"/>
            <a:headEnd/>
            <a:tailEnd/>
          </a:ln>
          <a:effectLst/>
        </p:spPr>
        <p:txBody>
          <a:bodyPr wrap="none" anchor="ctr"/>
          <a:lstStyle/>
          <a:p>
            <a:pPr eaLnBrk="0" hangingPunct="0">
              <a:defRPr/>
            </a:pPr>
            <a:endParaRPr lang="en-US" dirty="0">
              <a:solidFill>
                <a:schemeClr val="tx1"/>
              </a:solidFill>
              <a:latin typeface="Times" pitchFamily="18" charset="0"/>
            </a:endParaRPr>
          </a:p>
        </p:txBody>
      </p:sp>
      <p:sp>
        <p:nvSpPr>
          <p:cNvPr id="1052" name="Rectangle 28"/>
          <p:cNvSpPr>
            <a:spLocks noChangeArrowheads="1"/>
          </p:cNvSpPr>
          <p:nvPr/>
        </p:nvSpPr>
        <p:spPr bwMode="white">
          <a:xfrm>
            <a:off x="7848600" y="533400"/>
            <a:ext cx="381000" cy="381000"/>
          </a:xfrm>
          <a:prstGeom prst="rect">
            <a:avLst/>
          </a:prstGeom>
          <a:solidFill>
            <a:schemeClr val="bg1"/>
          </a:solidFill>
          <a:ln w="9525">
            <a:noFill/>
            <a:miter lim="800000"/>
            <a:headEnd/>
            <a:tailEnd/>
          </a:ln>
          <a:effectLst/>
        </p:spPr>
        <p:txBody>
          <a:bodyPr wrap="none" anchor="ctr"/>
          <a:lstStyle/>
          <a:p>
            <a:pPr eaLnBrk="0" hangingPunct="0">
              <a:defRPr/>
            </a:pPr>
            <a:endParaRPr lang="en-US" dirty="0">
              <a:solidFill>
                <a:schemeClr val="tx1"/>
              </a:solidFill>
              <a:latin typeface="Times" pitchFamily="18" charset="0"/>
            </a:endParaRPr>
          </a:p>
        </p:txBody>
      </p:sp>
      <p:pic>
        <p:nvPicPr>
          <p:cNvPr id="1034" name="Picture 36"/>
          <p:cNvPicPr>
            <a:picLocks noChangeAspect="1" noChangeArrowheads="1"/>
          </p:cNvPicPr>
          <p:nvPr/>
        </p:nvPicPr>
        <p:blipFill>
          <a:blip r:embed="rId15" cstate="print"/>
          <a:srcRect/>
          <a:stretch>
            <a:fillRect/>
          </a:stretch>
        </p:blipFill>
        <p:spPr bwMode="auto">
          <a:xfrm>
            <a:off x="1028700" y="444500"/>
            <a:ext cx="125413" cy="125413"/>
          </a:xfrm>
          <a:prstGeom prst="rect">
            <a:avLst/>
          </a:prstGeom>
          <a:noFill/>
          <a:ln w="9525">
            <a:noFill/>
            <a:miter lim="800000"/>
            <a:headEnd/>
            <a:tailEnd/>
          </a:ln>
        </p:spPr>
      </p:pic>
      <p:sp>
        <p:nvSpPr>
          <p:cNvPr id="1066" name="Text Box 42"/>
          <p:cNvSpPr txBox="1">
            <a:spLocks noChangeArrowheads="1"/>
          </p:cNvSpPr>
          <p:nvPr/>
        </p:nvSpPr>
        <p:spPr bwMode="black">
          <a:xfrm>
            <a:off x="7627938" y="6477000"/>
            <a:ext cx="1516062" cy="184150"/>
          </a:xfrm>
          <a:prstGeom prst="rect">
            <a:avLst/>
          </a:prstGeom>
          <a:noFill/>
          <a:ln w="9525">
            <a:noFill/>
            <a:miter lim="800000"/>
            <a:headEnd/>
            <a:tailEnd/>
          </a:ln>
          <a:effectLst/>
        </p:spPr>
        <p:txBody>
          <a:bodyPr>
            <a:spAutoFit/>
          </a:bodyPr>
          <a:lstStyle/>
          <a:p>
            <a:pPr eaLnBrk="0" hangingPunct="0">
              <a:defRPr/>
            </a:pPr>
            <a:r>
              <a:rPr lang="en-US" sz="600" dirty="0"/>
              <a:t>©2010 Pearl Meyer &amp; Partners, LLC</a:t>
            </a:r>
          </a:p>
        </p:txBody>
      </p:sp>
    </p:spTree>
  </p:cSld>
  <p:clrMap bg1="lt1" tx1="dk1" bg2="lt2" tx2="dk2" accent1="accent1" accent2="accent2" accent3="accent3" accent4="accent4" accent5="accent5" accent6="accent6" hlink="hlink" folHlink="folHlink"/>
  <p:sldLayoutIdLst>
    <p:sldLayoutId id="2147483864" r:id="rId1"/>
    <p:sldLayoutId id="2147483853" r:id="rId2"/>
    <p:sldLayoutId id="2147483854" r:id="rId3"/>
    <p:sldLayoutId id="2147483855" r:id="rId4"/>
    <p:sldLayoutId id="2147483856" r:id="rId5"/>
    <p:sldLayoutId id="2147483857" r:id="rId6"/>
    <p:sldLayoutId id="2147483858" r:id="rId7"/>
    <p:sldLayoutId id="2147483859" r:id="rId8"/>
    <p:sldLayoutId id="2147483860" r:id="rId9"/>
    <p:sldLayoutId id="2147483861" r:id="rId10"/>
    <p:sldLayoutId id="2147483862" r:id="rId11"/>
    <p:sldLayoutId id="2147483863" r:id="rId12"/>
    <p:sldLayoutId id="2147483865" r:id="rId13"/>
  </p:sldLayoutIdLst>
  <p:txStyles>
    <p:titleStyle>
      <a:lvl1pPr algn="l" rtl="0" eaLnBrk="0" fontAlgn="base" hangingPunct="0">
        <a:spcBef>
          <a:spcPct val="0"/>
        </a:spcBef>
        <a:spcAft>
          <a:spcPct val="0"/>
        </a:spcAft>
        <a:defRPr sz="2000" b="1">
          <a:solidFill>
            <a:schemeClr val="bg1"/>
          </a:solidFill>
          <a:latin typeface="+mj-lt"/>
          <a:ea typeface="+mj-ea"/>
          <a:cs typeface="+mj-cs"/>
        </a:defRPr>
      </a:lvl1pPr>
      <a:lvl2pPr algn="l" rtl="0" eaLnBrk="0" fontAlgn="base" hangingPunct="0">
        <a:spcBef>
          <a:spcPct val="0"/>
        </a:spcBef>
        <a:spcAft>
          <a:spcPct val="0"/>
        </a:spcAft>
        <a:defRPr sz="2000" b="1">
          <a:solidFill>
            <a:schemeClr val="bg1"/>
          </a:solidFill>
          <a:latin typeface="Arial" charset="0"/>
        </a:defRPr>
      </a:lvl2pPr>
      <a:lvl3pPr algn="l" rtl="0" eaLnBrk="0" fontAlgn="base" hangingPunct="0">
        <a:spcBef>
          <a:spcPct val="0"/>
        </a:spcBef>
        <a:spcAft>
          <a:spcPct val="0"/>
        </a:spcAft>
        <a:defRPr sz="2000" b="1">
          <a:solidFill>
            <a:schemeClr val="bg1"/>
          </a:solidFill>
          <a:latin typeface="Arial" charset="0"/>
        </a:defRPr>
      </a:lvl3pPr>
      <a:lvl4pPr algn="l" rtl="0" eaLnBrk="0" fontAlgn="base" hangingPunct="0">
        <a:spcBef>
          <a:spcPct val="0"/>
        </a:spcBef>
        <a:spcAft>
          <a:spcPct val="0"/>
        </a:spcAft>
        <a:defRPr sz="2000" b="1">
          <a:solidFill>
            <a:schemeClr val="bg1"/>
          </a:solidFill>
          <a:latin typeface="Arial" charset="0"/>
        </a:defRPr>
      </a:lvl4pPr>
      <a:lvl5pPr algn="l" rtl="0" eaLnBrk="0" fontAlgn="base" hangingPunct="0">
        <a:spcBef>
          <a:spcPct val="0"/>
        </a:spcBef>
        <a:spcAft>
          <a:spcPct val="0"/>
        </a:spcAft>
        <a:defRPr sz="2000" b="1">
          <a:solidFill>
            <a:schemeClr val="bg1"/>
          </a:solidFill>
          <a:latin typeface="Arial" charset="0"/>
        </a:defRPr>
      </a:lvl5pPr>
      <a:lvl6pPr marL="457200" algn="l" rtl="0" fontAlgn="base">
        <a:spcBef>
          <a:spcPct val="0"/>
        </a:spcBef>
        <a:spcAft>
          <a:spcPct val="0"/>
        </a:spcAft>
        <a:defRPr sz="2000" b="1">
          <a:solidFill>
            <a:schemeClr val="bg1"/>
          </a:solidFill>
          <a:latin typeface="Arial" charset="0"/>
        </a:defRPr>
      </a:lvl6pPr>
      <a:lvl7pPr marL="914400" algn="l" rtl="0" fontAlgn="base">
        <a:spcBef>
          <a:spcPct val="0"/>
        </a:spcBef>
        <a:spcAft>
          <a:spcPct val="0"/>
        </a:spcAft>
        <a:defRPr sz="2000" b="1">
          <a:solidFill>
            <a:schemeClr val="bg1"/>
          </a:solidFill>
          <a:latin typeface="Arial" charset="0"/>
        </a:defRPr>
      </a:lvl7pPr>
      <a:lvl8pPr marL="1371600" algn="l" rtl="0" fontAlgn="base">
        <a:spcBef>
          <a:spcPct val="0"/>
        </a:spcBef>
        <a:spcAft>
          <a:spcPct val="0"/>
        </a:spcAft>
        <a:defRPr sz="2000" b="1">
          <a:solidFill>
            <a:schemeClr val="bg1"/>
          </a:solidFill>
          <a:latin typeface="Arial" charset="0"/>
        </a:defRPr>
      </a:lvl8pPr>
      <a:lvl9pPr marL="1828800" algn="l" rtl="0" fontAlgn="base">
        <a:spcBef>
          <a:spcPct val="0"/>
        </a:spcBef>
        <a:spcAft>
          <a:spcPct val="0"/>
        </a:spcAft>
        <a:defRPr sz="2000" b="1">
          <a:solidFill>
            <a:schemeClr val="bg1"/>
          </a:solidFill>
          <a:latin typeface="Arial" charset="0"/>
        </a:defRPr>
      </a:lvl9pPr>
    </p:titleStyle>
    <p:bodyStyle>
      <a:lvl1pPr marL="342900" indent="-342900" algn="l" rtl="0" eaLnBrk="0" fontAlgn="base" hangingPunct="0">
        <a:spcBef>
          <a:spcPct val="20000"/>
        </a:spcBef>
        <a:spcAft>
          <a:spcPct val="0"/>
        </a:spcAft>
        <a:buClr>
          <a:schemeClr val="tx1"/>
        </a:buClr>
        <a:buSzPct val="110000"/>
        <a:buFont typeface="Wingdings" pitchFamily="2" charset="2"/>
        <a:buChar char="§"/>
        <a:defRPr sz="1500" b="1">
          <a:solidFill>
            <a:srgbClr val="333333"/>
          </a:solidFill>
          <a:latin typeface="+mn-lt"/>
          <a:ea typeface="+mn-ea"/>
          <a:cs typeface="+mn-cs"/>
        </a:defRPr>
      </a:lvl1pPr>
      <a:lvl2pPr marL="742950" indent="-285750" algn="l" rtl="0" eaLnBrk="0" fontAlgn="base" hangingPunct="0">
        <a:spcBef>
          <a:spcPct val="20000"/>
        </a:spcBef>
        <a:spcAft>
          <a:spcPct val="0"/>
        </a:spcAft>
        <a:buClr>
          <a:schemeClr val="tx1"/>
        </a:buClr>
        <a:buFont typeface="Times" pitchFamily="18" charset="0"/>
        <a:buChar char="•"/>
        <a:defRPr sz="1400">
          <a:solidFill>
            <a:srgbClr val="333333"/>
          </a:solidFill>
          <a:latin typeface="+mn-lt"/>
        </a:defRPr>
      </a:lvl2pPr>
      <a:lvl3pPr marL="1143000" indent="-228600" algn="l" rtl="0" eaLnBrk="0" fontAlgn="base" hangingPunct="0">
        <a:spcBef>
          <a:spcPct val="20000"/>
        </a:spcBef>
        <a:spcAft>
          <a:spcPct val="0"/>
        </a:spcAft>
        <a:buClr>
          <a:schemeClr val="tx1"/>
        </a:buClr>
        <a:buFont typeface="Times" pitchFamily="18" charset="0"/>
        <a:buChar char="»"/>
        <a:defRPr sz="1200">
          <a:solidFill>
            <a:srgbClr val="333333"/>
          </a:solidFill>
          <a:latin typeface="+mn-lt"/>
        </a:defRPr>
      </a:lvl3pPr>
      <a:lvl4pPr marL="1600200" indent="-228600" algn="l" rtl="0" eaLnBrk="0" fontAlgn="base" hangingPunct="0">
        <a:spcBef>
          <a:spcPct val="20000"/>
        </a:spcBef>
        <a:spcAft>
          <a:spcPct val="0"/>
        </a:spcAft>
        <a:buClr>
          <a:schemeClr val="tx1"/>
        </a:buClr>
        <a:buChar char="º"/>
        <a:defRPr sz="1200">
          <a:solidFill>
            <a:srgbClr val="333333"/>
          </a:solidFill>
          <a:latin typeface="+mn-lt"/>
        </a:defRPr>
      </a:lvl4pPr>
      <a:lvl5pPr marL="2057400" indent="-228600" algn="l" rtl="0" eaLnBrk="0" fontAlgn="base" hangingPunct="0">
        <a:spcBef>
          <a:spcPct val="20000"/>
        </a:spcBef>
        <a:spcAft>
          <a:spcPct val="0"/>
        </a:spcAft>
        <a:buClr>
          <a:schemeClr val="tx1"/>
        </a:buClr>
        <a:defRPr sz="1200">
          <a:solidFill>
            <a:srgbClr val="333333"/>
          </a:solidFill>
          <a:latin typeface="+mn-lt"/>
        </a:defRPr>
      </a:lvl5pPr>
      <a:lvl6pPr marL="2514600" indent="-228600" algn="l" rtl="0" fontAlgn="base">
        <a:spcBef>
          <a:spcPct val="20000"/>
        </a:spcBef>
        <a:spcAft>
          <a:spcPct val="0"/>
        </a:spcAft>
        <a:buClr>
          <a:schemeClr val="tx1"/>
        </a:buClr>
        <a:defRPr sz="2000">
          <a:solidFill>
            <a:srgbClr val="333333"/>
          </a:solidFill>
          <a:latin typeface="+mn-lt"/>
        </a:defRPr>
      </a:lvl6pPr>
      <a:lvl7pPr marL="2971800" indent="-228600" algn="l" rtl="0" fontAlgn="base">
        <a:spcBef>
          <a:spcPct val="20000"/>
        </a:spcBef>
        <a:spcAft>
          <a:spcPct val="0"/>
        </a:spcAft>
        <a:buClr>
          <a:schemeClr val="tx1"/>
        </a:buClr>
        <a:defRPr sz="2000">
          <a:solidFill>
            <a:srgbClr val="333333"/>
          </a:solidFill>
          <a:latin typeface="+mn-lt"/>
        </a:defRPr>
      </a:lvl7pPr>
      <a:lvl8pPr marL="3429000" indent="-228600" algn="l" rtl="0" fontAlgn="base">
        <a:spcBef>
          <a:spcPct val="20000"/>
        </a:spcBef>
        <a:spcAft>
          <a:spcPct val="0"/>
        </a:spcAft>
        <a:buClr>
          <a:schemeClr val="tx1"/>
        </a:buClr>
        <a:defRPr sz="2000">
          <a:solidFill>
            <a:srgbClr val="333333"/>
          </a:solidFill>
          <a:latin typeface="+mn-lt"/>
        </a:defRPr>
      </a:lvl8pPr>
      <a:lvl9pPr marL="3886200" indent="-228600" algn="l" rtl="0" fontAlgn="base">
        <a:spcBef>
          <a:spcPct val="20000"/>
        </a:spcBef>
        <a:spcAft>
          <a:spcPct val="0"/>
        </a:spcAft>
        <a:buClr>
          <a:schemeClr val="tx1"/>
        </a:buClr>
        <a:defRPr sz="2000">
          <a:solidFill>
            <a:srgbClr val="333333"/>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4"/>
          <p:cNvSpPr>
            <a:spLocks noGrp="1" noChangeArrowheads="1"/>
          </p:cNvSpPr>
          <p:nvPr>
            <p:ph type="subTitle" idx="1"/>
          </p:nvPr>
        </p:nvSpPr>
        <p:spPr>
          <a:xfrm>
            <a:off x="975360" y="5090160"/>
            <a:ext cx="6400800" cy="1295400"/>
          </a:xfrm>
        </p:spPr>
        <p:txBody>
          <a:bodyPr/>
          <a:lstStyle/>
          <a:p>
            <a:pPr eaLnBrk="1" hangingPunct="1">
              <a:lnSpc>
                <a:spcPct val="90000"/>
              </a:lnSpc>
            </a:pPr>
            <a:r>
              <a:rPr lang="en-US" dirty="0" smtClean="0">
                <a:solidFill>
                  <a:schemeClr val="tx1"/>
                </a:solidFill>
              </a:rPr>
              <a:t>October 12, 2010</a:t>
            </a:r>
          </a:p>
          <a:p>
            <a:pPr eaLnBrk="1" hangingPunct="1">
              <a:lnSpc>
                <a:spcPct val="90000"/>
              </a:lnSpc>
            </a:pPr>
            <a:endParaRPr lang="en-US" b="0" dirty="0" smtClean="0"/>
          </a:p>
        </p:txBody>
      </p:sp>
      <p:sp>
        <p:nvSpPr>
          <p:cNvPr id="4" name="Rectangle 2"/>
          <p:cNvSpPr txBox="1">
            <a:spLocks noChangeArrowheads="1"/>
          </p:cNvSpPr>
          <p:nvPr/>
        </p:nvSpPr>
        <p:spPr bwMode="black">
          <a:xfrm>
            <a:off x="969964" y="2820989"/>
            <a:ext cx="7477125" cy="1903411"/>
          </a:xfrm>
          <a:prstGeom prst="rect">
            <a:avLst/>
          </a:prstGeom>
          <a:noFill/>
          <a:ln w="9525">
            <a:noFill/>
            <a:miter lim="800000"/>
            <a:headEnd/>
            <a:tailEnd/>
          </a:ln>
        </p:spPr>
        <p:txBody>
          <a:bodyPr lIns="101882" tIns="50941" rIns="101882" bIns="50941" anchor="ctr"/>
          <a:lstStyle/>
          <a:p>
            <a:pPr>
              <a:defRPr/>
            </a:pPr>
            <a:endParaRPr lang="en-US" sz="2200" b="1" kern="0" dirty="0">
              <a:solidFill>
                <a:srgbClr val="202D68"/>
              </a:solidFill>
              <a:latin typeface="+mj-lt"/>
              <a:ea typeface="+mj-ea"/>
              <a:cs typeface="+mj-cs"/>
            </a:endParaRPr>
          </a:p>
          <a:p>
            <a:pPr>
              <a:defRPr/>
            </a:pPr>
            <a:endParaRPr lang="en-US" sz="2200" b="1" kern="0" dirty="0">
              <a:solidFill>
                <a:srgbClr val="202D68"/>
              </a:solidFill>
              <a:latin typeface="+mj-lt"/>
              <a:ea typeface="+mj-ea"/>
              <a:cs typeface="+mj-cs"/>
            </a:endParaRPr>
          </a:p>
          <a:p>
            <a:pPr>
              <a:defRPr/>
            </a:pPr>
            <a:endParaRPr lang="en-US" sz="2000" b="1" i="1" dirty="0" smtClean="0"/>
          </a:p>
          <a:p>
            <a:pPr>
              <a:defRPr/>
            </a:pPr>
            <a:endParaRPr lang="en-US" sz="2000" b="1" i="1" dirty="0" smtClean="0"/>
          </a:p>
          <a:p>
            <a:pPr>
              <a:defRPr/>
            </a:pPr>
            <a:endParaRPr lang="en-US" sz="2000" b="1" i="1" dirty="0" smtClean="0"/>
          </a:p>
          <a:p>
            <a:pPr>
              <a:defRPr/>
            </a:pPr>
            <a:r>
              <a:rPr lang="en-US" sz="2000" b="1" i="1" dirty="0" smtClean="0"/>
              <a:t>The Next Challenge for Compensation Committees – Ensuring Pay and Performance Alignment in 2011 &amp; Beyond</a:t>
            </a:r>
          </a:p>
          <a:p>
            <a:pPr>
              <a:defRPr/>
            </a:pPr>
            <a:endParaRPr lang="en-US" sz="2000" b="1" i="1" dirty="0" smtClean="0"/>
          </a:p>
          <a:p>
            <a:pPr>
              <a:defRPr/>
            </a:pPr>
            <a:endParaRPr lang="en-US" sz="2000" b="1" i="1" dirty="0" smtClean="0"/>
          </a:p>
          <a:p>
            <a:pPr>
              <a:defRPr/>
            </a:pPr>
            <a:endParaRPr lang="en-US" sz="3600" b="1" kern="0" dirty="0">
              <a:solidFill>
                <a:srgbClr val="202D68"/>
              </a:solidFill>
              <a:latin typeface="+mj-lt"/>
              <a:ea typeface="+mj-ea"/>
              <a:cs typeface="+mj-cs"/>
            </a:endParaRPr>
          </a:p>
          <a:p>
            <a:pPr>
              <a:defRPr/>
            </a:pPr>
            <a:endParaRPr lang="en-US" sz="2200" b="1" i="1" kern="0" dirty="0">
              <a:solidFill>
                <a:srgbClr val="202D68"/>
              </a:solidFill>
              <a:latin typeface="+mj-lt"/>
              <a:ea typeface="+mj-ea"/>
              <a:cs typeface="+mj-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smtClean="0"/>
              <a:t>Follow-Up Items &amp; Next Steps</a:t>
            </a:r>
            <a:endParaRPr lang="en-US" u="sng" smtClean="0"/>
          </a:p>
        </p:txBody>
      </p:sp>
      <p:sp>
        <p:nvSpPr>
          <p:cNvPr id="10243" name="Rectangle 3"/>
          <p:cNvSpPr>
            <a:spLocks noGrp="1" noChangeArrowheads="1"/>
          </p:cNvSpPr>
          <p:nvPr>
            <p:ph type="body" idx="1"/>
          </p:nvPr>
        </p:nvSpPr>
        <p:spPr>
          <a:xfrm>
            <a:off x="534988" y="1000125"/>
            <a:ext cx="8018462" cy="5389563"/>
          </a:xfrm>
        </p:spPr>
        <p:txBody>
          <a:bodyPr/>
          <a:lstStyle/>
          <a:p>
            <a:pPr>
              <a:spcBef>
                <a:spcPts val="300"/>
              </a:spcBef>
              <a:spcAft>
                <a:spcPts val="600"/>
              </a:spcAft>
              <a:buFont typeface="Wingdings" pitchFamily="2" charset="2"/>
              <a:buNone/>
            </a:pPr>
            <a:endParaRPr lang="en-US" sz="1600" b="0" smtClean="0"/>
          </a:p>
          <a:p>
            <a:pPr>
              <a:spcBef>
                <a:spcPts val="300"/>
              </a:spcBef>
              <a:spcAft>
                <a:spcPts val="600"/>
              </a:spcAft>
              <a:buFont typeface="Wingdings" pitchFamily="2" charset="2"/>
              <a:buNone/>
            </a:pPr>
            <a:r>
              <a:rPr lang="en-US" sz="1600" smtClean="0"/>
              <a:t>Management</a:t>
            </a:r>
          </a:p>
          <a:p>
            <a:pPr>
              <a:spcBef>
                <a:spcPts val="300"/>
              </a:spcBef>
              <a:spcAft>
                <a:spcPts val="600"/>
              </a:spcAft>
            </a:pPr>
            <a:r>
              <a:rPr lang="en-US" sz="1600" b="0" smtClean="0"/>
              <a:t>Assimilate feedback from Committee into recommended 2011 STI and LTI design recommendations for Committee approval in December</a:t>
            </a:r>
          </a:p>
          <a:p>
            <a:pPr>
              <a:spcBef>
                <a:spcPts val="300"/>
              </a:spcBef>
              <a:spcAft>
                <a:spcPts val="600"/>
              </a:spcAft>
            </a:pPr>
            <a:r>
              <a:rPr lang="en-US" sz="1600" b="0" smtClean="0"/>
              <a:t>Develop proposed performance goals and performance-award slopes for Committee consideration in December</a:t>
            </a:r>
          </a:p>
          <a:p>
            <a:pPr>
              <a:spcBef>
                <a:spcPts val="300"/>
              </a:spcBef>
              <a:spcAft>
                <a:spcPts val="600"/>
              </a:spcAft>
            </a:pPr>
            <a:r>
              <a:rPr lang="en-US" sz="1600" b="0" smtClean="0"/>
              <a:t>Provide the Committee an overview of the performance management system and the linkage to reward differentiation</a:t>
            </a:r>
          </a:p>
          <a:p>
            <a:pPr>
              <a:spcBef>
                <a:spcPts val="300"/>
              </a:spcBef>
              <a:spcAft>
                <a:spcPts val="600"/>
              </a:spcAft>
            </a:pPr>
            <a:endParaRPr lang="en-US" sz="1600" b="0" smtClean="0"/>
          </a:p>
          <a:p>
            <a:pPr>
              <a:spcBef>
                <a:spcPts val="300"/>
              </a:spcBef>
              <a:spcAft>
                <a:spcPts val="600"/>
              </a:spcAft>
              <a:buFont typeface="Wingdings" pitchFamily="2" charset="2"/>
              <a:buNone/>
            </a:pPr>
            <a:r>
              <a:rPr lang="en-US" sz="1600" smtClean="0"/>
              <a:t>Consultant</a:t>
            </a:r>
          </a:p>
          <a:p>
            <a:pPr>
              <a:spcBef>
                <a:spcPts val="300"/>
              </a:spcBef>
              <a:spcAft>
                <a:spcPts val="600"/>
              </a:spcAft>
            </a:pPr>
            <a:r>
              <a:rPr lang="en-US" sz="1600" b="0" smtClean="0"/>
              <a:t>Prepare market analysis to assist with sizing STI and LTI award levels</a:t>
            </a:r>
          </a:p>
          <a:p>
            <a:pPr>
              <a:spcBef>
                <a:spcPts val="300"/>
              </a:spcBef>
              <a:spcAft>
                <a:spcPts val="600"/>
              </a:spcAft>
            </a:pPr>
            <a:r>
              <a:rPr lang="en-US" sz="1600" b="0" smtClean="0"/>
              <a:t>Conduct overall dilution assessment to evaluate competitiveness of proposed share pool</a:t>
            </a:r>
          </a:p>
          <a:p>
            <a:pPr>
              <a:spcBef>
                <a:spcPts val="300"/>
              </a:spcBef>
              <a:spcAft>
                <a:spcPts val="600"/>
              </a:spcAft>
            </a:pPr>
            <a:r>
              <a:rPr lang="en-US" sz="1600" b="0" smtClean="0"/>
              <a:t>Provide update on latest regulatory and external developments</a:t>
            </a:r>
          </a:p>
          <a:p>
            <a:pPr>
              <a:spcBef>
                <a:spcPts val="300"/>
              </a:spcBef>
              <a:spcAft>
                <a:spcPts val="600"/>
              </a:spcAft>
            </a:pPr>
            <a:endParaRPr lang="en-US" sz="1600" b="0" smtClean="0"/>
          </a:p>
          <a:p>
            <a:pPr>
              <a:spcBef>
                <a:spcPts val="300"/>
              </a:spcBef>
              <a:spcAft>
                <a:spcPts val="600"/>
              </a:spcAft>
            </a:pPr>
            <a:endParaRPr lang="en-US" sz="1600" b="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05765" y="1417320"/>
            <a:ext cx="7981950" cy="4667250"/>
          </a:xfrm>
        </p:spPr>
        <p:txBody>
          <a:bodyPr/>
          <a:lstStyle/>
          <a:p>
            <a:pPr algn="ctr">
              <a:buNone/>
            </a:pPr>
            <a:endParaRPr lang="en-US" sz="3000" dirty="0" smtClean="0"/>
          </a:p>
          <a:p>
            <a:pPr algn="ctr">
              <a:buNone/>
            </a:pPr>
            <a:endParaRPr lang="en-US" sz="3000" dirty="0" smtClean="0"/>
          </a:p>
          <a:p>
            <a:pPr algn="ctr">
              <a:buNone/>
            </a:pPr>
            <a:endParaRPr lang="en-US" sz="3000" dirty="0" smtClean="0"/>
          </a:p>
          <a:p>
            <a:pPr algn="ctr">
              <a:buNone/>
            </a:pPr>
            <a:r>
              <a:rPr lang="en-US" sz="4000" dirty="0" smtClean="0"/>
              <a:t>Questions?</a:t>
            </a:r>
            <a:endParaRPr lang="en-US" sz="4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dirty="0" smtClean="0"/>
              <a:t>Panelists</a:t>
            </a:r>
            <a:endParaRPr lang="en-US" u="sng" dirty="0" smtClean="0"/>
          </a:p>
        </p:txBody>
      </p:sp>
      <p:sp>
        <p:nvSpPr>
          <p:cNvPr id="10243" name="Rectangle 3"/>
          <p:cNvSpPr>
            <a:spLocks noGrp="1" noChangeArrowheads="1"/>
          </p:cNvSpPr>
          <p:nvPr>
            <p:ph type="body" idx="1"/>
          </p:nvPr>
        </p:nvSpPr>
        <p:spPr>
          <a:xfrm>
            <a:off x="534988" y="1000125"/>
            <a:ext cx="8018462" cy="5389563"/>
          </a:xfrm>
        </p:spPr>
        <p:txBody>
          <a:bodyPr/>
          <a:lstStyle/>
          <a:p>
            <a:pPr>
              <a:spcBef>
                <a:spcPts val="300"/>
              </a:spcBef>
              <a:spcAft>
                <a:spcPts val="600"/>
              </a:spcAft>
              <a:buNone/>
            </a:pPr>
            <a:r>
              <a:rPr lang="en-US" sz="1600" dirty="0" smtClean="0"/>
              <a:t>Compensation Committee Chairman, Peter </a:t>
            </a:r>
            <a:r>
              <a:rPr lang="en-US" sz="1600" dirty="0" err="1" smtClean="0"/>
              <a:t>Compsay</a:t>
            </a:r>
            <a:r>
              <a:rPr lang="en-US" sz="1600" dirty="0" smtClean="0"/>
              <a:t> played by Jim Coppersmith</a:t>
            </a:r>
          </a:p>
          <a:p>
            <a:pPr>
              <a:spcBef>
                <a:spcPts val="300"/>
              </a:spcBef>
              <a:spcAft>
                <a:spcPts val="600"/>
              </a:spcAft>
            </a:pPr>
            <a:r>
              <a:rPr lang="en-US" sz="1300" b="0" dirty="0" smtClean="0">
                <a:latin typeface="+mj-lt"/>
              </a:rPr>
              <a:t>Mr. Coppersmith is or has been a director of the Pizzeria Uno Corporation, </a:t>
            </a:r>
            <a:r>
              <a:rPr lang="en-US" sz="1300" b="0" dirty="0" err="1" smtClean="0">
                <a:latin typeface="+mj-lt"/>
              </a:rPr>
              <a:t>Chyron</a:t>
            </a:r>
            <a:r>
              <a:rPr lang="en-US" sz="1300" b="0" dirty="0" smtClean="0">
                <a:latin typeface="+mj-lt"/>
              </a:rPr>
              <a:t> Corporation, Kushner/Locke, BJ’s Wholesale Club, the Boston Stock Exchange, </a:t>
            </a:r>
            <a:r>
              <a:rPr lang="en-US" sz="1300" b="0" dirty="0" smtClean="0"/>
              <a:t>Sun America Asset Management Corporation, the Corporation of Boston’s Northeastern University and the Board of Trustees of Boston’s Brigham and Women’s Hospital. </a:t>
            </a:r>
            <a:endParaRPr lang="en-US" sz="1300" b="0" dirty="0" smtClean="0">
              <a:latin typeface="+mj-lt"/>
            </a:endParaRPr>
          </a:p>
          <a:p>
            <a:pPr>
              <a:spcBef>
                <a:spcPts val="300"/>
              </a:spcBef>
              <a:spcAft>
                <a:spcPts val="600"/>
              </a:spcAft>
              <a:buNone/>
            </a:pPr>
            <a:r>
              <a:rPr lang="en-US" sz="1600" dirty="0" smtClean="0"/>
              <a:t>Chief Executive Officer, Joe Stickler is portrayed by George McClelland</a:t>
            </a:r>
          </a:p>
          <a:p>
            <a:pPr>
              <a:spcBef>
                <a:spcPts val="300"/>
              </a:spcBef>
              <a:spcAft>
                <a:spcPts val="600"/>
              </a:spcAft>
            </a:pPr>
            <a:r>
              <a:rPr lang="en-US" sz="1300" b="0" dirty="0" smtClean="0">
                <a:latin typeface="+mj-lt"/>
              </a:rPr>
              <a:t>George McClelland serves on the Boards of Safeguard Scientifics, Friends of the Children Boston and F Squared Investments.  He also serves on the Advisory Boards of Windward Investments and Executive Resources International. Currently he is Chairman of the Nominating and Governance Committee and a member of both the Audit and Compensation Committees of Safeguard Scientifics. </a:t>
            </a:r>
          </a:p>
          <a:p>
            <a:pPr>
              <a:spcBef>
                <a:spcPts val="300"/>
              </a:spcBef>
              <a:spcAft>
                <a:spcPts val="600"/>
              </a:spcAft>
              <a:buNone/>
            </a:pPr>
            <a:r>
              <a:rPr lang="en-US" sz="1600" dirty="0" smtClean="0"/>
              <a:t>SVP HR, Jane Fairness is portrayed by </a:t>
            </a:r>
            <a:r>
              <a:rPr lang="en-US" sz="1600" dirty="0" smtClean="0"/>
              <a:t>Allison </a:t>
            </a:r>
            <a:r>
              <a:rPr lang="en-US" sz="1600" dirty="0" smtClean="0"/>
              <a:t>Quirk</a:t>
            </a:r>
          </a:p>
          <a:p>
            <a:pPr>
              <a:spcBef>
                <a:spcPts val="300"/>
              </a:spcBef>
              <a:spcAft>
                <a:spcPts val="600"/>
              </a:spcAft>
            </a:pPr>
            <a:r>
              <a:rPr lang="en-US" sz="1300" b="0" dirty="0" smtClean="0">
                <a:latin typeface="+mj-lt"/>
              </a:rPr>
              <a:t>Allison Quirk is an executive vice president at State Street Corporation and is head of Global Human Resources, responsible for all aspects of Global Human Resources company wide. Ms. Quirk is  or has been a director of Boston Financial Data Services, the Boston Ballet, the Massachusetts Conference for Women, and Ellis Memorial House.</a:t>
            </a:r>
            <a:endParaRPr lang="en-US" sz="1600" b="0" dirty="0" smtClean="0"/>
          </a:p>
          <a:p>
            <a:pPr>
              <a:spcBef>
                <a:spcPts val="300"/>
              </a:spcBef>
              <a:spcAft>
                <a:spcPts val="600"/>
              </a:spcAft>
              <a:buNone/>
            </a:pPr>
            <a:r>
              <a:rPr lang="en-US" sz="1600" dirty="0" smtClean="0"/>
              <a:t>Compensation Consultant, Mike </a:t>
            </a:r>
            <a:r>
              <a:rPr lang="en-US" sz="1600" dirty="0" err="1" smtClean="0"/>
              <a:t>Paydoc</a:t>
            </a:r>
            <a:r>
              <a:rPr lang="en-US" sz="1600" dirty="0" smtClean="0"/>
              <a:t> is played by Steve Van </a:t>
            </a:r>
            <a:r>
              <a:rPr lang="en-US" sz="1600" dirty="0" err="1" smtClean="0"/>
              <a:t>Putten</a:t>
            </a:r>
            <a:endParaRPr lang="en-US" sz="1600" dirty="0" smtClean="0"/>
          </a:p>
          <a:p>
            <a:pPr>
              <a:spcBef>
                <a:spcPts val="300"/>
              </a:spcBef>
              <a:spcAft>
                <a:spcPts val="600"/>
              </a:spcAft>
            </a:pPr>
            <a:r>
              <a:rPr lang="en-US" sz="1300" b="0" dirty="0" smtClean="0">
                <a:latin typeface="+mj-lt"/>
              </a:rPr>
              <a:t>Steve Van </a:t>
            </a:r>
            <a:r>
              <a:rPr lang="en-US" sz="1300" b="0" dirty="0" err="1" smtClean="0">
                <a:latin typeface="+mj-lt"/>
              </a:rPr>
              <a:t>Putten</a:t>
            </a:r>
            <a:r>
              <a:rPr lang="en-US" sz="1300" b="0" dirty="0" smtClean="0">
                <a:latin typeface="+mj-lt"/>
              </a:rPr>
              <a:t> is Managing Director in the Boston office of Pearl Meyer &amp; Partners. His primary focus and expertise is on advising compensation committees and senior management on executive and director compensation matters. Mr. Van </a:t>
            </a:r>
            <a:r>
              <a:rPr lang="en-US" sz="1300" b="0" dirty="0" err="1" smtClean="0">
                <a:latin typeface="+mj-lt"/>
              </a:rPr>
              <a:t>Putten</a:t>
            </a:r>
            <a:r>
              <a:rPr lang="en-US" sz="1300" b="0" dirty="0" smtClean="0">
                <a:latin typeface="+mj-lt"/>
              </a:rPr>
              <a:t> consults across a range of industries working extensively with Fortune 1000 companies primarily at the Board level.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dirty="0" smtClean="0"/>
              <a:t>Superior Software Compensation Committee Meeting Agenda</a:t>
            </a:r>
            <a:endParaRPr lang="en-US" u="sng" dirty="0" smtClean="0"/>
          </a:p>
        </p:txBody>
      </p:sp>
      <p:pic>
        <p:nvPicPr>
          <p:cNvPr id="1027" name="Picture 3"/>
          <p:cNvPicPr>
            <a:picLocks noChangeAspect="1" noChangeArrowheads="1"/>
          </p:cNvPicPr>
          <p:nvPr/>
        </p:nvPicPr>
        <p:blipFill>
          <a:blip r:embed="rId2" cstate="print"/>
          <a:srcRect/>
          <a:stretch>
            <a:fillRect/>
          </a:stretch>
        </p:blipFill>
        <p:spPr bwMode="auto">
          <a:xfrm>
            <a:off x="576948" y="1497474"/>
            <a:ext cx="8567052" cy="280655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smtClean="0"/>
              <a:t>Regulatory Update</a:t>
            </a:r>
          </a:p>
        </p:txBody>
      </p:sp>
      <p:graphicFrame>
        <p:nvGraphicFramePr>
          <p:cNvPr id="4" name="Table 3"/>
          <p:cNvGraphicFramePr>
            <a:graphicFrameLocks noGrp="1"/>
          </p:cNvGraphicFramePr>
          <p:nvPr/>
        </p:nvGraphicFramePr>
        <p:xfrm>
          <a:off x="820738" y="1352550"/>
          <a:ext cx="7832530" cy="4668775"/>
        </p:xfrm>
        <a:graphic>
          <a:graphicData uri="http://schemas.openxmlformats.org/drawingml/2006/table">
            <a:tbl>
              <a:tblPr firstRow="1" bandRow="1">
                <a:tableStyleId>{5C22544A-7EE6-4342-B048-85BDC9FD1C3A}</a:tableStyleId>
              </a:tblPr>
              <a:tblGrid>
                <a:gridCol w="1688286"/>
                <a:gridCol w="1605776"/>
                <a:gridCol w="4538468"/>
              </a:tblGrid>
              <a:tr h="432055">
                <a:tc>
                  <a:txBody>
                    <a:bodyPr/>
                    <a:lstStyle/>
                    <a:p>
                      <a:pPr algn="ctr"/>
                      <a:r>
                        <a:rPr lang="en-US" sz="1200" dirty="0" smtClean="0">
                          <a:solidFill>
                            <a:schemeClr val="tx1">
                              <a:lumMod val="50000"/>
                            </a:schemeClr>
                          </a:solidFill>
                        </a:rPr>
                        <a:t>Provision</a:t>
                      </a:r>
                      <a:endParaRPr lang="en-US" sz="1200" dirty="0">
                        <a:solidFill>
                          <a:schemeClr val="tx1">
                            <a:lumMod val="50000"/>
                          </a:schemeClr>
                        </a:solidFill>
                      </a:endParaRPr>
                    </a:p>
                  </a:txBody>
                  <a:tcPr/>
                </a:tc>
                <a:tc>
                  <a:txBody>
                    <a:bodyPr/>
                    <a:lstStyle/>
                    <a:p>
                      <a:pPr algn="ctr"/>
                      <a:r>
                        <a:rPr lang="en-US" sz="1200" dirty="0" smtClean="0">
                          <a:solidFill>
                            <a:schemeClr val="tx1">
                              <a:lumMod val="50000"/>
                            </a:schemeClr>
                          </a:solidFill>
                        </a:rPr>
                        <a:t>Timing</a:t>
                      </a:r>
                      <a:endParaRPr lang="en-US" sz="1200" dirty="0">
                        <a:solidFill>
                          <a:schemeClr val="tx1">
                            <a:lumMod val="50000"/>
                          </a:schemeClr>
                        </a:solidFill>
                      </a:endParaRPr>
                    </a:p>
                  </a:txBody>
                  <a:tcPr/>
                </a:tc>
                <a:tc>
                  <a:txBody>
                    <a:bodyPr/>
                    <a:lstStyle/>
                    <a:p>
                      <a:pPr algn="ctr"/>
                      <a:r>
                        <a:rPr lang="en-US" sz="1200" dirty="0" smtClean="0">
                          <a:solidFill>
                            <a:schemeClr val="tx1">
                              <a:lumMod val="50000"/>
                            </a:schemeClr>
                          </a:solidFill>
                        </a:rPr>
                        <a:t>Implications for Superior Software</a:t>
                      </a:r>
                      <a:endParaRPr lang="en-US" sz="1200" dirty="0">
                        <a:solidFill>
                          <a:schemeClr val="tx1">
                            <a:lumMod val="50000"/>
                          </a:schemeClr>
                        </a:solidFill>
                      </a:endParaRPr>
                    </a:p>
                  </a:txBody>
                  <a:tcPr/>
                </a:tc>
              </a:tr>
              <a:tr h="432055">
                <a:tc>
                  <a:txBody>
                    <a:bodyPr/>
                    <a:lstStyle/>
                    <a:p>
                      <a:r>
                        <a:rPr lang="en-US" sz="1200" dirty="0" smtClean="0">
                          <a:solidFill>
                            <a:schemeClr val="tx1">
                              <a:lumMod val="50000"/>
                            </a:schemeClr>
                          </a:solidFill>
                        </a:rPr>
                        <a:t>Say on</a:t>
                      </a:r>
                      <a:r>
                        <a:rPr lang="en-US" sz="1200" baseline="0" dirty="0" smtClean="0">
                          <a:solidFill>
                            <a:schemeClr val="tx1">
                              <a:lumMod val="50000"/>
                            </a:schemeClr>
                          </a:solidFill>
                        </a:rPr>
                        <a:t> Pay</a:t>
                      </a:r>
                      <a:endParaRPr lang="en-US" sz="1200" dirty="0">
                        <a:solidFill>
                          <a:schemeClr val="tx1">
                            <a:lumMod val="50000"/>
                          </a:schemeClr>
                        </a:solidFill>
                      </a:endParaRPr>
                    </a:p>
                  </a:txBody>
                  <a:tcPr/>
                </a:tc>
                <a:tc>
                  <a:txBody>
                    <a:bodyPr/>
                    <a:lstStyle/>
                    <a:p>
                      <a:pPr algn="ctr"/>
                      <a:r>
                        <a:rPr lang="en-US" sz="1200" dirty="0" smtClean="0">
                          <a:solidFill>
                            <a:schemeClr val="tx1">
                              <a:lumMod val="50000"/>
                            </a:schemeClr>
                          </a:solidFill>
                        </a:rPr>
                        <a:t>For 2011 Proxy</a:t>
                      </a:r>
                      <a:endParaRPr lang="en-US" sz="1200" dirty="0">
                        <a:solidFill>
                          <a:schemeClr val="tx1">
                            <a:lumMod val="50000"/>
                          </a:schemeClr>
                        </a:solidFill>
                      </a:endParaRPr>
                    </a:p>
                  </a:txBody>
                  <a:tcPr/>
                </a:tc>
                <a:tc>
                  <a:txBody>
                    <a:bodyPr/>
                    <a:lstStyle/>
                    <a:p>
                      <a:pPr marL="234950" indent="-234950">
                        <a:spcBef>
                          <a:spcPts val="600"/>
                        </a:spcBef>
                        <a:buFont typeface="Arial" pitchFamily="34" charset="0"/>
                        <a:buChar char="•"/>
                      </a:pPr>
                      <a:r>
                        <a:rPr lang="en-US" sz="1200" dirty="0" smtClean="0">
                          <a:solidFill>
                            <a:schemeClr val="tx1">
                              <a:lumMod val="50000"/>
                            </a:schemeClr>
                          </a:solidFill>
                        </a:rPr>
                        <a:t>Currently,</a:t>
                      </a:r>
                      <a:r>
                        <a:rPr lang="en-US" sz="1200" baseline="0" dirty="0" smtClean="0">
                          <a:solidFill>
                            <a:schemeClr val="tx1">
                              <a:lumMod val="50000"/>
                            </a:schemeClr>
                          </a:solidFill>
                        </a:rPr>
                        <a:t> CD&amp;A is written as a compliance document; need to re-draft as an advocacy document</a:t>
                      </a:r>
                    </a:p>
                    <a:p>
                      <a:pPr marL="234950" indent="-234950">
                        <a:spcBef>
                          <a:spcPts val="600"/>
                        </a:spcBef>
                        <a:buFont typeface="Arial" pitchFamily="34" charset="0"/>
                        <a:buChar char="•"/>
                      </a:pPr>
                      <a:r>
                        <a:rPr lang="en-US" sz="1200" baseline="0" dirty="0" smtClean="0">
                          <a:solidFill>
                            <a:schemeClr val="tx1">
                              <a:lumMod val="50000"/>
                            </a:schemeClr>
                          </a:solidFill>
                        </a:rPr>
                        <a:t>Include an up-front executive summary</a:t>
                      </a:r>
                    </a:p>
                    <a:p>
                      <a:pPr marL="234950" indent="-234950">
                        <a:spcBef>
                          <a:spcPts val="600"/>
                        </a:spcBef>
                        <a:buFont typeface="Arial" pitchFamily="34" charset="0"/>
                        <a:buChar char="•"/>
                      </a:pPr>
                      <a:r>
                        <a:rPr lang="en-US" sz="1200" baseline="0" dirty="0" smtClean="0">
                          <a:solidFill>
                            <a:schemeClr val="tx1">
                              <a:lumMod val="50000"/>
                            </a:schemeClr>
                          </a:solidFill>
                        </a:rPr>
                        <a:t>Highlight responsiveness to shareholder concerns</a:t>
                      </a:r>
                    </a:p>
                    <a:p>
                      <a:pPr marL="234950" indent="-234950">
                        <a:spcBef>
                          <a:spcPts val="600"/>
                        </a:spcBef>
                        <a:buFont typeface="Arial" pitchFamily="34" charset="0"/>
                        <a:buChar char="•"/>
                      </a:pPr>
                      <a:r>
                        <a:rPr lang="en-US" sz="1200" baseline="0" dirty="0" smtClean="0">
                          <a:solidFill>
                            <a:schemeClr val="tx1">
                              <a:lumMod val="50000"/>
                            </a:schemeClr>
                          </a:solidFill>
                        </a:rPr>
                        <a:t>Address shareholder “irritants” (e.g., consider “sunset” of 280G gross-ups</a:t>
                      </a:r>
                      <a:endParaRPr lang="en-US" sz="1200" dirty="0">
                        <a:solidFill>
                          <a:schemeClr val="tx1">
                            <a:lumMod val="50000"/>
                          </a:schemeClr>
                        </a:solidFill>
                      </a:endParaRPr>
                    </a:p>
                  </a:txBody>
                  <a:tcPr/>
                </a:tc>
              </a:tr>
              <a:tr h="432055">
                <a:tc>
                  <a:txBody>
                    <a:bodyPr/>
                    <a:lstStyle/>
                    <a:p>
                      <a:r>
                        <a:rPr lang="en-US" sz="1200" dirty="0" smtClean="0">
                          <a:solidFill>
                            <a:schemeClr val="tx1">
                              <a:lumMod val="50000"/>
                            </a:schemeClr>
                          </a:solidFill>
                        </a:rPr>
                        <a:t>Pay for performance</a:t>
                      </a:r>
                      <a:r>
                        <a:rPr lang="en-US" sz="1200" baseline="0" dirty="0" smtClean="0">
                          <a:solidFill>
                            <a:schemeClr val="tx1">
                              <a:lumMod val="50000"/>
                            </a:schemeClr>
                          </a:solidFill>
                        </a:rPr>
                        <a:t> disclosure</a:t>
                      </a:r>
                      <a:endParaRPr lang="en-US" sz="1200" dirty="0">
                        <a:solidFill>
                          <a:schemeClr val="tx1">
                            <a:lumMod val="50000"/>
                          </a:schemeClr>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dirty="0" smtClean="0">
                          <a:solidFill>
                            <a:schemeClr val="tx1">
                              <a:lumMod val="50000"/>
                            </a:schemeClr>
                          </a:solidFill>
                        </a:rPr>
                        <a:t>Likely</a:t>
                      </a:r>
                      <a:r>
                        <a:rPr lang="en-US" sz="1200" baseline="0" dirty="0" smtClean="0">
                          <a:solidFill>
                            <a:schemeClr val="tx1">
                              <a:lumMod val="50000"/>
                            </a:schemeClr>
                          </a:solidFill>
                        </a:rPr>
                        <a:t> 2012</a:t>
                      </a:r>
                      <a:endParaRPr lang="en-US" sz="1200" dirty="0" smtClean="0">
                        <a:solidFill>
                          <a:schemeClr val="tx1">
                            <a:lumMod val="50000"/>
                          </a:schemeClr>
                        </a:solidFill>
                      </a:endParaRPr>
                    </a:p>
                  </a:txBody>
                  <a:tcPr/>
                </a:tc>
                <a:tc>
                  <a:txBody>
                    <a:bodyPr/>
                    <a:lstStyle/>
                    <a:p>
                      <a:pPr marL="234950" indent="-234950">
                        <a:buFont typeface="Arial" pitchFamily="34" charset="0"/>
                        <a:buChar char="•"/>
                      </a:pPr>
                      <a:r>
                        <a:rPr lang="en-US" sz="1200" dirty="0" smtClean="0">
                          <a:solidFill>
                            <a:schemeClr val="tx1">
                              <a:lumMod val="50000"/>
                            </a:schemeClr>
                          </a:solidFill>
                        </a:rPr>
                        <a:t>Potentially an issue for</a:t>
                      </a:r>
                      <a:r>
                        <a:rPr lang="en-US" sz="1200" baseline="0" dirty="0" smtClean="0">
                          <a:solidFill>
                            <a:schemeClr val="tx1">
                              <a:lumMod val="50000"/>
                            </a:schemeClr>
                          </a:solidFill>
                        </a:rPr>
                        <a:t> the Company given long-term pay and performance disconnect; depends on how share price performs in 2011</a:t>
                      </a:r>
                      <a:endParaRPr lang="en-US" sz="1200" dirty="0">
                        <a:solidFill>
                          <a:schemeClr val="tx1">
                            <a:lumMod val="50000"/>
                          </a:schemeClr>
                        </a:solidFill>
                      </a:endParaRPr>
                    </a:p>
                  </a:txBody>
                  <a:tcPr/>
                </a:tc>
              </a:tr>
              <a:tr h="432055">
                <a:tc>
                  <a:txBody>
                    <a:bodyPr/>
                    <a:lstStyle/>
                    <a:p>
                      <a:r>
                        <a:rPr lang="en-US" sz="1200" dirty="0" smtClean="0">
                          <a:solidFill>
                            <a:schemeClr val="tx1">
                              <a:lumMod val="50000"/>
                            </a:schemeClr>
                          </a:solidFill>
                        </a:rPr>
                        <a:t>Internal pay equity disclosure</a:t>
                      </a:r>
                      <a:endParaRPr lang="en-US" sz="1200" dirty="0">
                        <a:solidFill>
                          <a:schemeClr val="tx1">
                            <a:lumMod val="50000"/>
                          </a:schemeClr>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dirty="0" smtClean="0">
                          <a:solidFill>
                            <a:schemeClr val="tx1">
                              <a:lumMod val="50000"/>
                            </a:schemeClr>
                          </a:solidFill>
                        </a:rPr>
                        <a:t>Likely 2012</a:t>
                      </a:r>
                    </a:p>
                  </a:txBody>
                  <a:tcPr/>
                </a:tc>
                <a:tc>
                  <a:txBody>
                    <a:bodyPr/>
                    <a:lstStyle/>
                    <a:p>
                      <a:pPr marL="234950" indent="-234950">
                        <a:buFont typeface="Arial" pitchFamily="34" charset="0"/>
                        <a:buChar char="•"/>
                      </a:pPr>
                      <a:r>
                        <a:rPr lang="en-US" sz="1200" dirty="0" smtClean="0">
                          <a:solidFill>
                            <a:schemeClr val="tx1">
                              <a:lumMod val="50000"/>
                            </a:schemeClr>
                          </a:solidFill>
                        </a:rPr>
                        <a:t>RiskMetrics identified</a:t>
                      </a:r>
                      <a:r>
                        <a:rPr lang="en-US" sz="1200" baseline="0" dirty="0" smtClean="0">
                          <a:solidFill>
                            <a:schemeClr val="tx1">
                              <a:lumMod val="50000"/>
                            </a:schemeClr>
                          </a:solidFill>
                        </a:rPr>
                        <a:t> CEO:NEO pay multiple as an issue; conduct analysis and be proactive in responding</a:t>
                      </a:r>
                      <a:endParaRPr lang="en-US" sz="1200" dirty="0">
                        <a:solidFill>
                          <a:schemeClr val="tx1">
                            <a:lumMod val="50000"/>
                          </a:schemeClr>
                        </a:solidFill>
                      </a:endParaRPr>
                    </a:p>
                  </a:txBody>
                  <a:tcPr/>
                </a:tc>
              </a:tr>
              <a:tr h="432055">
                <a:tc>
                  <a:txBody>
                    <a:bodyPr/>
                    <a:lstStyle/>
                    <a:p>
                      <a:r>
                        <a:rPr lang="en-US" sz="1200" dirty="0" smtClean="0">
                          <a:solidFill>
                            <a:schemeClr val="tx1">
                              <a:lumMod val="50000"/>
                            </a:schemeClr>
                          </a:solidFill>
                        </a:rPr>
                        <a:t>Risk analysis</a:t>
                      </a:r>
                      <a:endParaRPr lang="en-US" sz="1200" dirty="0">
                        <a:solidFill>
                          <a:schemeClr val="tx1">
                            <a:lumMod val="50000"/>
                          </a:schemeClr>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dirty="0" smtClean="0">
                          <a:solidFill>
                            <a:schemeClr val="tx1">
                              <a:lumMod val="50000"/>
                            </a:schemeClr>
                          </a:solidFill>
                        </a:rPr>
                        <a:t>Currently Required</a:t>
                      </a:r>
                    </a:p>
                  </a:txBody>
                  <a:tcPr/>
                </a:tc>
                <a:tc>
                  <a:txBody>
                    <a:bodyPr/>
                    <a:lstStyle/>
                    <a:p>
                      <a:pPr marL="234950" indent="-234950">
                        <a:buFont typeface="Arial" pitchFamily="34" charset="0"/>
                        <a:buChar char="•"/>
                      </a:pPr>
                      <a:r>
                        <a:rPr lang="en-US" sz="1200" dirty="0" smtClean="0">
                          <a:solidFill>
                            <a:schemeClr val="tx1">
                              <a:lumMod val="50000"/>
                            </a:schemeClr>
                          </a:solidFill>
                        </a:rPr>
                        <a:t>Company</a:t>
                      </a:r>
                      <a:r>
                        <a:rPr lang="en-US" sz="1200" baseline="0" dirty="0" smtClean="0">
                          <a:solidFill>
                            <a:schemeClr val="tx1">
                              <a:lumMod val="50000"/>
                            </a:schemeClr>
                          </a:solidFill>
                        </a:rPr>
                        <a:t> should consider highlighting in the CD&amp;A executive summary how it mitigates risk-taking behavior through ownership guidelines, balanced LTI, and potential move to multiple STI metrics in 2011</a:t>
                      </a:r>
                    </a:p>
                  </a:txBody>
                  <a:tcPr/>
                </a:tc>
              </a:tr>
              <a:tr h="432055">
                <a:tc>
                  <a:txBody>
                    <a:bodyPr/>
                    <a:lstStyle/>
                    <a:p>
                      <a:r>
                        <a:rPr lang="en-US" sz="1200" dirty="0" smtClean="0">
                          <a:solidFill>
                            <a:schemeClr val="tx1">
                              <a:lumMod val="50000"/>
                            </a:schemeClr>
                          </a:solidFill>
                        </a:rPr>
                        <a:t>Clawback policy</a:t>
                      </a:r>
                      <a:endParaRPr lang="en-US" sz="1200" dirty="0">
                        <a:solidFill>
                          <a:schemeClr val="tx1">
                            <a:lumMod val="50000"/>
                          </a:schemeClr>
                        </a:solidFill>
                      </a:endParaRPr>
                    </a:p>
                  </a:txBody>
                  <a:tcPr/>
                </a:tc>
                <a:tc>
                  <a:txBody>
                    <a:bodyPr/>
                    <a:lstStyle/>
                    <a:p>
                      <a:pPr algn="ctr"/>
                      <a:r>
                        <a:rPr lang="en-US" sz="1200" dirty="0" smtClean="0">
                          <a:solidFill>
                            <a:schemeClr val="tx1">
                              <a:lumMod val="50000"/>
                            </a:schemeClr>
                          </a:solidFill>
                        </a:rPr>
                        <a:t>Likely</a:t>
                      </a:r>
                      <a:r>
                        <a:rPr lang="en-US" sz="1200" baseline="0" dirty="0" smtClean="0">
                          <a:solidFill>
                            <a:schemeClr val="tx1">
                              <a:lumMod val="50000"/>
                            </a:schemeClr>
                          </a:solidFill>
                        </a:rPr>
                        <a:t> 2012</a:t>
                      </a:r>
                      <a:endParaRPr lang="en-US" sz="1200" dirty="0">
                        <a:solidFill>
                          <a:schemeClr val="tx1">
                            <a:lumMod val="50000"/>
                          </a:schemeClr>
                        </a:solidFill>
                      </a:endParaRPr>
                    </a:p>
                  </a:txBody>
                  <a:tcPr/>
                </a:tc>
                <a:tc>
                  <a:txBody>
                    <a:bodyPr/>
                    <a:lstStyle/>
                    <a:p>
                      <a:pPr marL="234950" indent="-234950">
                        <a:spcBef>
                          <a:spcPts val="600"/>
                        </a:spcBef>
                        <a:buFont typeface="Arial" pitchFamily="34" charset="0"/>
                        <a:buChar char="•"/>
                      </a:pPr>
                      <a:r>
                        <a:rPr lang="en-US" sz="1200" dirty="0" smtClean="0">
                          <a:solidFill>
                            <a:schemeClr val="tx1">
                              <a:lumMod val="50000"/>
                            </a:schemeClr>
                          </a:solidFill>
                        </a:rPr>
                        <a:t>Company will</a:t>
                      </a:r>
                      <a:r>
                        <a:rPr lang="en-US" sz="1200" baseline="0" dirty="0" smtClean="0">
                          <a:solidFill>
                            <a:schemeClr val="tx1">
                              <a:lumMod val="50000"/>
                            </a:schemeClr>
                          </a:solidFill>
                        </a:rPr>
                        <a:t> need to modify its current policy as the new requirement is mandatory and automatic</a:t>
                      </a:r>
                    </a:p>
                    <a:p>
                      <a:pPr marL="234950" indent="-234950">
                        <a:spcBef>
                          <a:spcPts val="600"/>
                        </a:spcBef>
                        <a:buFont typeface="Arial" pitchFamily="34" charset="0"/>
                        <a:buChar char="•"/>
                      </a:pPr>
                      <a:r>
                        <a:rPr lang="en-US" sz="1200" baseline="0" dirty="0" smtClean="0">
                          <a:solidFill>
                            <a:schemeClr val="tx1">
                              <a:lumMod val="50000"/>
                            </a:schemeClr>
                          </a:solidFill>
                        </a:rPr>
                        <a:t>Need to wait on SEC rules, but may want to consider a negative discretion STI plan for 2011</a:t>
                      </a:r>
                      <a:endParaRPr lang="en-US" sz="1200" dirty="0">
                        <a:solidFill>
                          <a:schemeClr val="tx1">
                            <a:lumMod val="50000"/>
                          </a:schemeClr>
                        </a:solidFill>
                      </a:endParaRPr>
                    </a:p>
                  </a:txBody>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smtClean="0"/>
              <a:t>STI Trends in the Marketplace</a:t>
            </a:r>
            <a:endParaRPr lang="en-US" u="sng" smtClean="0"/>
          </a:p>
        </p:txBody>
      </p:sp>
      <p:sp>
        <p:nvSpPr>
          <p:cNvPr id="5123" name="Rectangle 3"/>
          <p:cNvSpPr>
            <a:spLocks noGrp="1" noChangeArrowheads="1"/>
          </p:cNvSpPr>
          <p:nvPr>
            <p:ph type="body" idx="1"/>
          </p:nvPr>
        </p:nvSpPr>
        <p:spPr>
          <a:xfrm>
            <a:off x="468313" y="1096963"/>
            <a:ext cx="3757612" cy="5164137"/>
          </a:xfrm>
        </p:spPr>
        <p:txBody>
          <a:bodyPr/>
          <a:lstStyle/>
          <a:p>
            <a:pPr>
              <a:spcBef>
                <a:spcPts val="300"/>
              </a:spcBef>
              <a:spcAft>
                <a:spcPts val="600"/>
              </a:spcAft>
              <a:buFont typeface="Wingdings" pitchFamily="2" charset="2"/>
              <a:buNone/>
            </a:pPr>
            <a:r>
              <a:rPr lang="en-US" sz="1400" smtClean="0"/>
              <a:t>Performance Metrics</a:t>
            </a:r>
          </a:p>
          <a:p>
            <a:pPr>
              <a:spcBef>
                <a:spcPts val="300"/>
              </a:spcBef>
              <a:spcAft>
                <a:spcPts val="600"/>
              </a:spcAft>
            </a:pPr>
            <a:r>
              <a:rPr lang="en-US" sz="1400" b="0" smtClean="0"/>
              <a:t>Earnings-based metrics remain most prevalent of financial measures</a:t>
            </a:r>
          </a:p>
          <a:p>
            <a:pPr>
              <a:spcBef>
                <a:spcPts val="300"/>
              </a:spcBef>
              <a:spcAft>
                <a:spcPts val="600"/>
              </a:spcAft>
            </a:pPr>
            <a:r>
              <a:rPr lang="en-US" sz="1400" b="0" smtClean="0"/>
              <a:t>Revenue growth also common, typically combined with pre-tax profit growth</a:t>
            </a:r>
          </a:p>
          <a:p>
            <a:pPr>
              <a:spcBef>
                <a:spcPts val="300"/>
              </a:spcBef>
              <a:spcAft>
                <a:spcPts val="600"/>
              </a:spcAft>
            </a:pPr>
            <a:r>
              <a:rPr lang="en-US" sz="1400" b="0" smtClean="0"/>
              <a:t>Most companies have a combination of metrics, including strategic or individual goals</a:t>
            </a:r>
          </a:p>
          <a:p>
            <a:pPr>
              <a:spcBef>
                <a:spcPts val="300"/>
              </a:spcBef>
              <a:spcAft>
                <a:spcPts val="600"/>
              </a:spcAft>
              <a:buFont typeface="Wingdings" pitchFamily="2" charset="2"/>
              <a:buNone/>
            </a:pPr>
            <a:r>
              <a:rPr lang="en-US" sz="1400" smtClean="0"/>
              <a:t>Shareholder Value Correlation Analysis</a:t>
            </a:r>
            <a:endParaRPr lang="en-US" smtClean="0"/>
          </a:p>
          <a:p>
            <a:pPr>
              <a:spcBef>
                <a:spcPts val="300"/>
              </a:spcBef>
              <a:spcAft>
                <a:spcPts val="600"/>
              </a:spcAft>
            </a:pPr>
            <a:r>
              <a:rPr lang="en-US" sz="1400" b="0" smtClean="0"/>
              <a:t>One of the few industries where short-term revenue growth has the highest correlation with long-term value creation</a:t>
            </a:r>
          </a:p>
          <a:p>
            <a:pPr>
              <a:spcBef>
                <a:spcPts val="300"/>
              </a:spcBef>
              <a:spcAft>
                <a:spcPts val="600"/>
              </a:spcAft>
            </a:pPr>
            <a:r>
              <a:rPr lang="en-US" sz="1400" b="0" smtClean="0"/>
              <a:t>Interesting to note that pre-tax profit has a higher correlation than EPS growth (Superior’s current metric)</a:t>
            </a:r>
          </a:p>
          <a:p>
            <a:pPr>
              <a:spcBef>
                <a:spcPts val="300"/>
              </a:spcBef>
              <a:spcAft>
                <a:spcPts val="600"/>
              </a:spcAft>
              <a:buFont typeface="Wingdings" pitchFamily="2" charset="2"/>
              <a:buNone/>
            </a:pPr>
            <a:r>
              <a:rPr lang="en-US" sz="1400" smtClean="0"/>
              <a:t>Other Notable Items</a:t>
            </a:r>
          </a:p>
          <a:p>
            <a:pPr>
              <a:spcBef>
                <a:spcPts val="300"/>
              </a:spcBef>
              <a:spcAft>
                <a:spcPts val="600"/>
              </a:spcAft>
            </a:pPr>
            <a:r>
              <a:rPr lang="en-US" sz="1400" b="0" smtClean="0"/>
              <a:t>Use of Committee discretion becoming more prevalent</a:t>
            </a:r>
          </a:p>
          <a:p>
            <a:pPr>
              <a:spcBef>
                <a:spcPts val="300"/>
              </a:spcBef>
              <a:spcAft>
                <a:spcPts val="600"/>
              </a:spcAft>
            </a:pPr>
            <a:r>
              <a:rPr lang="en-US" sz="1400" b="0" smtClean="0"/>
              <a:t>Relative measurement not common in STI, but seen in LTI programs</a:t>
            </a:r>
          </a:p>
        </p:txBody>
      </p:sp>
      <p:graphicFrame>
        <p:nvGraphicFramePr>
          <p:cNvPr id="4" name="Chart 3"/>
          <p:cNvGraphicFramePr/>
          <p:nvPr/>
        </p:nvGraphicFramePr>
        <p:xfrm>
          <a:off x="4371278" y="1076092"/>
          <a:ext cx="4572000" cy="2743200"/>
        </p:xfrm>
        <a:graphic>
          <a:graphicData uri="http://schemas.openxmlformats.org/drawingml/2006/chart">
            <c:chart xmlns:c="http://schemas.openxmlformats.org/drawingml/2006/chart" xmlns:r="http://schemas.openxmlformats.org/officeDocument/2006/relationships" r:id="rId2"/>
          </a:graphicData>
        </a:graphic>
      </p:graphicFrame>
      <p:sp>
        <p:nvSpPr>
          <p:cNvPr id="5125" name="TextBox 8"/>
          <p:cNvSpPr txBox="1">
            <a:spLocks noChangeArrowheads="1"/>
          </p:cNvSpPr>
          <p:nvPr/>
        </p:nvSpPr>
        <p:spPr bwMode="auto">
          <a:xfrm>
            <a:off x="5530850" y="4103688"/>
            <a:ext cx="2865438" cy="307975"/>
          </a:xfrm>
          <a:prstGeom prst="rect">
            <a:avLst/>
          </a:prstGeom>
          <a:noFill/>
          <a:ln w="9525">
            <a:noFill/>
            <a:miter lim="800000"/>
            <a:headEnd/>
            <a:tailEnd/>
          </a:ln>
        </p:spPr>
        <p:txBody>
          <a:bodyPr>
            <a:spAutoFit/>
          </a:bodyPr>
          <a:lstStyle/>
          <a:p>
            <a:pPr algn="ctr">
              <a:spcBef>
                <a:spcPct val="20000"/>
              </a:spcBef>
              <a:buClr>
                <a:schemeClr val="tx1"/>
              </a:buClr>
              <a:buFont typeface="Times" pitchFamily="18" charset="0"/>
              <a:buNone/>
            </a:pPr>
            <a:r>
              <a:rPr lang="en-US" sz="1400" b="1"/>
              <a:t>Correlation Analysis</a:t>
            </a:r>
          </a:p>
        </p:txBody>
      </p:sp>
      <p:graphicFrame>
        <p:nvGraphicFramePr>
          <p:cNvPr id="7" name="Table 6"/>
          <p:cNvGraphicFramePr>
            <a:graphicFrameLocks noGrp="1"/>
          </p:cNvGraphicFramePr>
          <p:nvPr/>
        </p:nvGraphicFramePr>
        <p:xfrm>
          <a:off x="5621338" y="4543425"/>
          <a:ext cx="3009746" cy="1801620"/>
        </p:xfrm>
        <a:graphic>
          <a:graphicData uri="http://schemas.openxmlformats.org/drawingml/2006/table">
            <a:tbl>
              <a:tblPr/>
              <a:tblGrid>
                <a:gridCol w="1623627"/>
                <a:gridCol w="1386119"/>
              </a:tblGrid>
              <a:tr h="300270">
                <a:tc>
                  <a:txBody>
                    <a:bodyPr/>
                    <a:lstStyle/>
                    <a:p>
                      <a:pPr algn="l" rtl="0" fontAlgn="ctr"/>
                      <a:r>
                        <a:rPr lang="en-US" sz="1000" b="0" i="0" u="none" strike="noStrike" dirty="0">
                          <a:solidFill>
                            <a:srgbClr val="FFFFFF"/>
                          </a:solidFill>
                          <a:latin typeface="+mj-lt"/>
                        </a:rPr>
                        <a:t>Metrics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4347A"/>
                    </a:solidFill>
                  </a:tcPr>
                </a:tc>
                <a:tc>
                  <a:txBody>
                    <a:bodyPr/>
                    <a:lstStyle/>
                    <a:p>
                      <a:pPr algn="ctr" rtl="0" fontAlgn="ctr"/>
                      <a:r>
                        <a:rPr lang="en-US" sz="1000" b="0" i="0" u="none" strike="noStrike" dirty="0">
                          <a:solidFill>
                            <a:srgbClr val="FFFFFF"/>
                          </a:solidFill>
                          <a:latin typeface="+mj-lt"/>
                        </a:rPr>
                        <a:t>Correlation to TSR</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4347A"/>
                    </a:solidFill>
                  </a:tcPr>
                </a:tc>
              </a:tr>
              <a:tr h="300270">
                <a:tc>
                  <a:txBody>
                    <a:bodyPr/>
                    <a:lstStyle/>
                    <a:p>
                      <a:pPr algn="l" rtl="0" fontAlgn="ctr"/>
                      <a:r>
                        <a:rPr lang="en-US" sz="1050" b="0" i="0" u="none" strike="noStrike" dirty="0">
                          <a:solidFill>
                            <a:srgbClr val="000000"/>
                          </a:solidFill>
                          <a:latin typeface="+mj-lt"/>
                        </a:rPr>
                        <a:t>Revenue Growth</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050" b="0" i="0" u="none" strike="noStrike" dirty="0">
                          <a:solidFill>
                            <a:srgbClr val="000000"/>
                          </a:solidFill>
                          <a:latin typeface="+mj-lt"/>
                        </a:rPr>
                        <a:t>96%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0270">
                <a:tc>
                  <a:txBody>
                    <a:bodyPr/>
                    <a:lstStyle/>
                    <a:p>
                      <a:pPr algn="l" rtl="0" fontAlgn="ctr"/>
                      <a:r>
                        <a:rPr lang="en-US" sz="1050" b="0" i="0" u="none" strike="noStrike" dirty="0">
                          <a:solidFill>
                            <a:srgbClr val="000000"/>
                          </a:solidFill>
                          <a:latin typeface="+mj-lt"/>
                        </a:rPr>
                        <a:t>Pre-tax Profit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050" b="0" i="0" u="none" strike="noStrike" dirty="0">
                          <a:solidFill>
                            <a:srgbClr val="000000"/>
                          </a:solidFill>
                          <a:latin typeface="+mj-lt"/>
                        </a:rPr>
                        <a:t>85%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0270">
                <a:tc>
                  <a:txBody>
                    <a:bodyPr/>
                    <a:lstStyle/>
                    <a:p>
                      <a:pPr algn="l" rtl="0" fontAlgn="ctr"/>
                      <a:r>
                        <a:rPr lang="en-US" sz="1050" b="0" i="0" u="none" strike="noStrike" dirty="0">
                          <a:solidFill>
                            <a:srgbClr val="000000"/>
                          </a:solidFill>
                          <a:latin typeface="+mj-lt"/>
                        </a:rPr>
                        <a:t>EPS Growth</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050" b="0" i="0" u="none" strike="noStrike" dirty="0">
                          <a:solidFill>
                            <a:srgbClr val="000000"/>
                          </a:solidFill>
                          <a:latin typeface="+mj-lt"/>
                        </a:rPr>
                        <a:t>79%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0270">
                <a:tc>
                  <a:txBody>
                    <a:bodyPr/>
                    <a:lstStyle/>
                    <a:p>
                      <a:pPr algn="l" rtl="0" fontAlgn="ctr"/>
                      <a:r>
                        <a:rPr lang="en-US" sz="1050" b="0" i="0" u="none" strike="noStrike" dirty="0">
                          <a:solidFill>
                            <a:srgbClr val="000000"/>
                          </a:solidFill>
                          <a:latin typeface="+mj-lt"/>
                        </a:rPr>
                        <a:t>ROIC/RONA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050" b="0" i="0" u="none" strike="noStrike" dirty="0">
                          <a:solidFill>
                            <a:srgbClr val="000000"/>
                          </a:solidFill>
                          <a:latin typeface="+mj-lt"/>
                        </a:rPr>
                        <a:t>73%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0270">
                <a:tc>
                  <a:txBody>
                    <a:bodyPr/>
                    <a:lstStyle/>
                    <a:p>
                      <a:pPr algn="l" rtl="0" fontAlgn="ctr"/>
                      <a:r>
                        <a:rPr lang="en-US" sz="1050" b="0" i="0" u="none" strike="noStrike" dirty="0">
                          <a:solidFill>
                            <a:srgbClr val="000000"/>
                          </a:solidFill>
                          <a:latin typeface="+mj-lt"/>
                        </a:rPr>
                        <a:t>Cash Flow</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050" b="0" i="0" u="none" strike="noStrike" dirty="0">
                          <a:solidFill>
                            <a:srgbClr val="000000"/>
                          </a:solidFill>
                          <a:latin typeface="+mj-lt"/>
                        </a:rPr>
                        <a:t>67%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smtClean="0"/>
              <a:t>LTI Trends in the Marketplace</a:t>
            </a:r>
            <a:endParaRPr lang="en-US" u="sng" smtClean="0"/>
          </a:p>
        </p:txBody>
      </p:sp>
      <p:sp>
        <p:nvSpPr>
          <p:cNvPr id="6147" name="Rectangle 3"/>
          <p:cNvSpPr>
            <a:spLocks noGrp="1" noChangeArrowheads="1"/>
          </p:cNvSpPr>
          <p:nvPr>
            <p:ph type="body" idx="1"/>
          </p:nvPr>
        </p:nvSpPr>
        <p:spPr>
          <a:xfrm>
            <a:off x="468313" y="1295400"/>
            <a:ext cx="3757612" cy="5164138"/>
          </a:xfrm>
        </p:spPr>
        <p:txBody>
          <a:bodyPr/>
          <a:lstStyle/>
          <a:p>
            <a:pPr>
              <a:spcBef>
                <a:spcPts val="300"/>
              </a:spcBef>
              <a:spcAft>
                <a:spcPts val="600"/>
              </a:spcAft>
              <a:buFont typeface="Wingdings" pitchFamily="2" charset="2"/>
              <a:buNone/>
            </a:pPr>
            <a:r>
              <a:rPr lang="en-US" sz="1400" smtClean="0"/>
              <a:t>LTI Vehicles</a:t>
            </a:r>
          </a:p>
          <a:p>
            <a:pPr>
              <a:spcBef>
                <a:spcPts val="300"/>
              </a:spcBef>
              <a:spcAft>
                <a:spcPts val="600"/>
              </a:spcAft>
            </a:pPr>
            <a:r>
              <a:rPr lang="en-US" sz="1400" b="0" smtClean="0"/>
              <a:t>After experiencing a downward trend, stock options increased in prevalence in 2009-10</a:t>
            </a:r>
          </a:p>
          <a:p>
            <a:pPr>
              <a:spcBef>
                <a:spcPts val="300"/>
              </a:spcBef>
              <a:spcAft>
                <a:spcPts val="600"/>
              </a:spcAft>
            </a:pPr>
            <a:r>
              <a:rPr lang="en-US" sz="1400" b="0" smtClean="0"/>
              <a:t>Time-based RS continues to decline as a piece of the value delivered</a:t>
            </a:r>
          </a:p>
          <a:p>
            <a:pPr>
              <a:spcBef>
                <a:spcPts val="300"/>
              </a:spcBef>
              <a:spcAft>
                <a:spcPts val="600"/>
              </a:spcAft>
            </a:pPr>
            <a:endParaRPr lang="en-US" sz="1400" b="0" smtClean="0"/>
          </a:p>
          <a:p>
            <a:pPr>
              <a:spcBef>
                <a:spcPts val="300"/>
              </a:spcBef>
              <a:spcAft>
                <a:spcPts val="600"/>
              </a:spcAft>
              <a:buFont typeface="Wingdings" pitchFamily="2" charset="2"/>
              <a:buNone/>
            </a:pPr>
            <a:endParaRPr lang="en-US" sz="1400" smtClean="0"/>
          </a:p>
          <a:p>
            <a:pPr>
              <a:spcBef>
                <a:spcPts val="300"/>
              </a:spcBef>
              <a:spcAft>
                <a:spcPts val="600"/>
              </a:spcAft>
              <a:buFont typeface="Wingdings" pitchFamily="2" charset="2"/>
              <a:buNone/>
            </a:pPr>
            <a:endParaRPr lang="en-US" sz="1400" smtClean="0"/>
          </a:p>
          <a:p>
            <a:pPr>
              <a:spcBef>
                <a:spcPts val="300"/>
              </a:spcBef>
              <a:spcAft>
                <a:spcPts val="600"/>
              </a:spcAft>
              <a:buFont typeface="Wingdings" pitchFamily="2" charset="2"/>
              <a:buNone/>
            </a:pPr>
            <a:r>
              <a:rPr lang="en-US" sz="1400" smtClean="0"/>
              <a:t>Vehicle Combinations</a:t>
            </a:r>
            <a:endParaRPr lang="en-US" smtClean="0"/>
          </a:p>
          <a:p>
            <a:pPr>
              <a:spcBef>
                <a:spcPts val="300"/>
              </a:spcBef>
              <a:spcAft>
                <a:spcPts val="600"/>
              </a:spcAft>
            </a:pPr>
            <a:r>
              <a:rPr lang="en-US" b="0" smtClean="0"/>
              <a:t>As companies struggle with goal setting, options and TBRS continue to be the most prevalent combo</a:t>
            </a:r>
          </a:p>
          <a:p>
            <a:pPr>
              <a:spcBef>
                <a:spcPts val="300"/>
              </a:spcBef>
              <a:spcAft>
                <a:spcPts val="600"/>
              </a:spcAft>
            </a:pPr>
            <a:r>
              <a:rPr lang="en-US" b="0" smtClean="0"/>
              <a:t>Interestingly, 1 in 5 companies do not use stock options at all</a:t>
            </a:r>
          </a:p>
        </p:txBody>
      </p:sp>
      <p:sp>
        <p:nvSpPr>
          <p:cNvPr id="6148" name="TextBox 8"/>
          <p:cNvSpPr txBox="1">
            <a:spLocks noChangeArrowheads="1"/>
          </p:cNvSpPr>
          <p:nvPr/>
        </p:nvSpPr>
        <p:spPr bwMode="auto">
          <a:xfrm>
            <a:off x="5218113" y="3784600"/>
            <a:ext cx="3379787" cy="307975"/>
          </a:xfrm>
          <a:prstGeom prst="rect">
            <a:avLst/>
          </a:prstGeom>
          <a:noFill/>
          <a:ln w="9525">
            <a:noFill/>
            <a:miter lim="800000"/>
            <a:headEnd/>
            <a:tailEnd/>
          </a:ln>
        </p:spPr>
        <p:txBody>
          <a:bodyPr>
            <a:spAutoFit/>
          </a:bodyPr>
          <a:lstStyle/>
          <a:p>
            <a:pPr algn="ctr">
              <a:spcBef>
                <a:spcPct val="20000"/>
              </a:spcBef>
              <a:buClr>
                <a:schemeClr val="tx1"/>
              </a:buClr>
              <a:buFont typeface="Times" pitchFamily="18" charset="0"/>
              <a:buNone/>
            </a:pPr>
            <a:r>
              <a:rPr lang="en-US" sz="1400" b="1"/>
              <a:t>Vehicle Combination Frequency</a:t>
            </a:r>
          </a:p>
        </p:txBody>
      </p:sp>
      <p:graphicFrame>
        <p:nvGraphicFramePr>
          <p:cNvPr id="10" name="Chart 9"/>
          <p:cNvGraphicFramePr/>
          <p:nvPr/>
        </p:nvGraphicFramePr>
        <p:xfrm>
          <a:off x="4493941" y="1058995"/>
          <a:ext cx="4650059" cy="2837984"/>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1" name="Chart 10"/>
          <p:cNvGraphicFramePr/>
          <p:nvPr/>
        </p:nvGraphicFramePr>
        <p:xfrm>
          <a:off x="4424059" y="3851631"/>
          <a:ext cx="4449337" cy="2732049"/>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smtClean="0"/>
              <a:t>Pay for Performance (P4P) Analysis</a:t>
            </a:r>
            <a:endParaRPr lang="en-US" u="sng" smtClean="0"/>
          </a:p>
        </p:txBody>
      </p:sp>
      <p:sp>
        <p:nvSpPr>
          <p:cNvPr id="5123" name="Rectangle 3"/>
          <p:cNvSpPr>
            <a:spLocks noGrp="1" noChangeArrowheads="1"/>
          </p:cNvSpPr>
          <p:nvPr>
            <p:ph type="body" idx="1"/>
          </p:nvPr>
        </p:nvSpPr>
        <p:spPr>
          <a:xfrm>
            <a:off x="290513" y="1317625"/>
            <a:ext cx="2965450" cy="5164138"/>
          </a:xfrm>
        </p:spPr>
        <p:txBody>
          <a:bodyPr/>
          <a:lstStyle/>
          <a:p>
            <a:pPr>
              <a:spcBef>
                <a:spcPts val="300"/>
              </a:spcBef>
              <a:spcAft>
                <a:spcPts val="600"/>
              </a:spcAft>
              <a:buFont typeface="Wingdings" pitchFamily="2" charset="2"/>
              <a:buNone/>
              <a:defRPr/>
            </a:pPr>
            <a:r>
              <a:rPr lang="en-US" sz="1200" dirty="0" smtClean="0"/>
              <a:t>Short-Term P4P</a:t>
            </a:r>
          </a:p>
          <a:p>
            <a:pPr marL="234950" indent="-234950">
              <a:spcBef>
                <a:spcPts val="300"/>
              </a:spcBef>
              <a:spcAft>
                <a:spcPts val="600"/>
              </a:spcAft>
              <a:defRPr/>
            </a:pPr>
            <a:r>
              <a:rPr lang="en-US" sz="1200" b="0" dirty="0" smtClean="0"/>
              <a:t>Strong correlation between short-term EPS performance and total STI payouts to Named Executive Officers</a:t>
            </a:r>
          </a:p>
          <a:p>
            <a:pPr marL="234950" indent="-234950">
              <a:spcBef>
                <a:spcPts val="300"/>
              </a:spcBef>
              <a:spcAft>
                <a:spcPts val="600"/>
              </a:spcAft>
              <a:defRPr/>
            </a:pPr>
            <a:r>
              <a:rPr lang="en-US" sz="1200" b="0" dirty="0" smtClean="0"/>
              <a:t>However, Superior performed poorly relative to peers on revenue growth and TSR</a:t>
            </a:r>
          </a:p>
          <a:p>
            <a:pPr marL="234950" indent="-234950">
              <a:spcBef>
                <a:spcPts val="300"/>
              </a:spcBef>
              <a:spcAft>
                <a:spcPts val="600"/>
              </a:spcAft>
              <a:defRPr/>
            </a:pPr>
            <a:endParaRPr lang="en-US" sz="1200" b="0" dirty="0" smtClean="0"/>
          </a:p>
          <a:p>
            <a:pPr marL="234950" indent="-234950">
              <a:spcBef>
                <a:spcPts val="300"/>
              </a:spcBef>
              <a:spcAft>
                <a:spcPts val="600"/>
              </a:spcAft>
              <a:buFont typeface="Wingdings" pitchFamily="2" charset="2"/>
              <a:buNone/>
              <a:defRPr/>
            </a:pPr>
            <a:endParaRPr lang="en-US" sz="1200" b="0" dirty="0" smtClean="0"/>
          </a:p>
          <a:p>
            <a:pPr>
              <a:spcBef>
                <a:spcPts val="300"/>
              </a:spcBef>
              <a:spcAft>
                <a:spcPts val="600"/>
              </a:spcAft>
              <a:buFont typeface="Wingdings" pitchFamily="2" charset="2"/>
              <a:buNone/>
              <a:defRPr/>
            </a:pPr>
            <a:r>
              <a:rPr lang="en-US" sz="1200" dirty="0" smtClean="0"/>
              <a:t>Long-Term P4P</a:t>
            </a:r>
          </a:p>
          <a:p>
            <a:pPr marL="234950" indent="-234950">
              <a:spcBef>
                <a:spcPts val="300"/>
              </a:spcBef>
              <a:spcAft>
                <a:spcPts val="600"/>
              </a:spcAft>
              <a:defRPr/>
            </a:pPr>
            <a:r>
              <a:rPr lang="en-US" sz="1200" b="0" dirty="0" smtClean="0"/>
              <a:t>Again, strong correlation between EPS performance and total realizable value</a:t>
            </a:r>
          </a:p>
          <a:p>
            <a:pPr marL="234950" indent="-234950">
              <a:spcBef>
                <a:spcPts val="300"/>
              </a:spcBef>
              <a:spcAft>
                <a:spcPts val="600"/>
              </a:spcAft>
              <a:defRPr/>
            </a:pPr>
            <a:r>
              <a:rPr lang="en-US" sz="1200" b="0" dirty="0" smtClean="0"/>
              <a:t>However, Superior underperformed the peer group in terms of TSR</a:t>
            </a:r>
          </a:p>
          <a:p>
            <a:pPr marL="234950" indent="-234950">
              <a:spcBef>
                <a:spcPts val="300"/>
              </a:spcBef>
              <a:spcAft>
                <a:spcPts val="600"/>
              </a:spcAft>
              <a:defRPr/>
            </a:pPr>
            <a:r>
              <a:rPr lang="en-US" sz="1200" b="0" dirty="0" smtClean="0"/>
              <a:t>Misalignment between realizable value and TSR reflects:</a:t>
            </a:r>
          </a:p>
          <a:p>
            <a:pPr marL="635000" lvl="1" indent="-234950">
              <a:spcBef>
                <a:spcPts val="300"/>
              </a:spcBef>
              <a:spcAft>
                <a:spcPts val="600"/>
              </a:spcAft>
              <a:defRPr/>
            </a:pPr>
            <a:r>
              <a:rPr lang="en-US" sz="1100" dirty="0" smtClean="0"/>
              <a:t>Higher CEO LTI values</a:t>
            </a:r>
          </a:p>
          <a:p>
            <a:pPr marL="635000" lvl="1" indent="-234950">
              <a:spcBef>
                <a:spcPts val="300"/>
              </a:spcBef>
              <a:spcAft>
                <a:spcPts val="600"/>
              </a:spcAft>
              <a:defRPr/>
            </a:pPr>
            <a:r>
              <a:rPr lang="en-US" sz="1100" dirty="0" smtClean="0"/>
              <a:t>Max payout on EPS shares</a:t>
            </a:r>
          </a:p>
          <a:p>
            <a:pPr marL="635000" lvl="1" indent="-234950">
              <a:spcBef>
                <a:spcPts val="300"/>
              </a:spcBef>
              <a:spcAft>
                <a:spcPts val="600"/>
              </a:spcAft>
              <a:defRPr/>
            </a:pPr>
            <a:r>
              <a:rPr lang="en-US" sz="1100" dirty="0" smtClean="0"/>
              <a:t>Timing of option grant at low price</a:t>
            </a:r>
          </a:p>
          <a:p>
            <a:pPr marL="234950" indent="-234950">
              <a:spcBef>
                <a:spcPts val="300"/>
              </a:spcBef>
              <a:spcAft>
                <a:spcPts val="600"/>
              </a:spcAft>
              <a:buFont typeface="Wingdings" pitchFamily="2" charset="2"/>
              <a:buNone/>
              <a:defRPr/>
            </a:pPr>
            <a:endParaRPr lang="en-US" sz="1200" b="0" dirty="0" smtClean="0"/>
          </a:p>
        </p:txBody>
      </p:sp>
      <p:sp>
        <p:nvSpPr>
          <p:cNvPr id="7172" name="Rectangle 12"/>
          <p:cNvSpPr>
            <a:spLocks noChangeArrowheads="1"/>
          </p:cNvSpPr>
          <p:nvPr/>
        </p:nvSpPr>
        <p:spPr bwMode="auto">
          <a:xfrm>
            <a:off x="4189413" y="1090613"/>
            <a:ext cx="4002087" cy="307975"/>
          </a:xfrm>
          <a:prstGeom prst="rect">
            <a:avLst/>
          </a:prstGeom>
          <a:noFill/>
          <a:ln w="9525">
            <a:noFill/>
            <a:miter lim="800000"/>
            <a:headEnd/>
            <a:tailEnd/>
          </a:ln>
        </p:spPr>
        <p:txBody>
          <a:bodyPr wrap="none">
            <a:spAutoFit/>
          </a:bodyPr>
          <a:lstStyle/>
          <a:p>
            <a:pPr>
              <a:spcBef>
                <a:spcPts val="300"/>
              </a:spcBef>
              <a:spcAft>
                <a:spcPts val="600"/>
              </a:spcAft>
              <a:buClr>
                <a:schemeClr val="tx1"/>
              </a:buClr>
              <a:buFont typeface="Times" pitchFamily="18" charset="0"/>
              <a:buNone/>
            </a:pPr>
            <a:r>
              <a:rPr lang="en-US" sz="1400" b="1"/>
              <a:t>Short-Term Pay for Performance Assessment</a:t>
            </a:r>
          </a:p>
        </p:txBody>
      </p:sp>
      <p:sp>
        <p:nvSpPr>
          <p:cNvPr id="7173" name="Rectangle 13"/>
          <p:cNvSpPr>
            <a:spLocks noChangeArrowheads="1"/>
          </p:cNvSpPr>
          <p:nvPr/>
        </p:nvSpPr>
        <p:spPr bwMode="auto">
          <a:xfrm>
            <a:off x="4162425" y="3495675"/>
            <a:ext cx="3970338" cy="307975"/>
          </a:xfrm>
          <a:prstGeom prst="rect">
            <a:avLst/>
          </a:prstGeom>
          <a:noFill/>
          <a:ln w="9525">
            <a:noFill/>
            <a:miter lim="800000"/>
            <a:headEnd/>
            <a:tailEnd/>
          </a:ln>
        </p:spPr>
        <p:txBody>
          <a:bodyPr wrap="none">
            <a:spAutoFit/>
          </a:bodyPr>
          <a:lstStyle/>
          <a:p>
            <a:pPr>
              <a:spcBef>
                <a:spcPts val="300"/>
              </a:spcBef>
              <a:spcAft>
                <a:spcPts val="600"/>
              </a:spcAft>
              <a:buClr>
                <a:schemeClr val="tx1"/>
              </a:buClr>
              <a:buFont typeface="Times" pitchFamily="18" charset="0"/>
              <a:buNone/>
            </a:pPr>
            <a:r>
              <a:rPr lang="en-US" sz="1400" b="1"/>
              <a:t>Long-Term Pay for Performance Assessment</a:t>
            </a:r>
          </a:p>
        </p:txBody>
      </p:sp>
      <p:graphicFrame>
        <p:nvGraphicFramePr>
          <p:cNvPr id="11" name="Table 10"/>
          <p:cNvGraphicFramePr>
            <a:graphicFrameLocks noGrp="1"/>
          </p:cNvGraphicFramePr>
          <p:nvPr/>
        </p:nvGraphicFramePr>
        <p:xfrm>
          <a:off x="3297238" y="3860800"/>
          <a:ext cx="5635082" cy="2282903"/>
        </p:xfrm>
        <a:graphic>
          <a:graphicData uri="http://schemas.openxmlformats.org/drawingml/2006/table">
            <a:tbl>
              <a:tblPr firstRow="1" bandRow="1">
                <a:tableStyleId>{5C22544A-7EE6-4342-B048-85BDC9FD1C3A}</a:tableStyleId>
              </a:tblPr>
              <a:tblGrid>
                <a:gridCol w="1436759"/>
                <a:gridCol w="985206"/>
                <a:gridCol w="985206"/>
                <a:gridCol w="985206"/>
                <a:gridCol w="223910"/>
                <a:gridCol w="1018795"/>
              </a:tblGrid>
              <a:tr h="326129">
                <a:tc rowSpan="2">
                  <a:txBody>
                    <a:bodyPr/>
                    <a:lstStyle/>
                    <a:p>
                      <a:pPr algn="ctr"/>
                      <a:r>
                        <a:rPr lang="en-US" sz="1050" dirty="0" smtClean="0">
                          <a:solidFill>
                            <a:schemeClr val="bg1"/>
                          </a:solidFill>
                        </a:rPr>
                        <a:t>Peer Percentiles</a:t>
                      </a:r>
                      <a:endParaRPr lang="en-US" sz="1050"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4347A"/>
                    </a:solidFill>
                  </a:tcPr>
                </a:tc>
                <a:tc gridSpan="3">
                  <a:txBody>
                    <a:bodyPr/>
                    <a:lstStyle/>
                    <a:p>
                      <a:pPr algn="ctr"/>
                      <a:r>
                        <a:rPr lang="en-US" sz="1050" dirty="0" smtClean="0">
                          <a:solidFill>
                            <a:schemeClr val="bg1"/>
                          </a:solidFill>
                        </a:rPr>
                        <a:t>2005-2009 CAGR</a:t>
                      </a:r>
                      <a:r>
                        <a:rPr lang="en-US" sz="1050" baseline="0" dirty="0" smtClean="0">
                          <a:solidFill>
                            <a:schemeClr val="bg1"/>
                          </a:solidFill>
                        </a:rPr>
                        <a:t> Performance</a:t>
                      </a:r>
                      <a:endParaRPr lang="en-US" sz="105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4347A"/>
                    </a:solidFill>
                  </a:tcPr>
                </a:tc>
                <a:tc hMerge="1">
                  <a:txBody>
                    <a:bodyPr/>
                    <a:lstStyle/>
                    <a:p>
                      <a:endParaRPr lang="en-US" dirty="0"/>
                    </a:p>
                  </a:txBody>
                  <a:tcPr/>
                </a:tc>
                <a:tc hMerge="1">
                  <a:txBody>
                    <a:bodyPr/>
                    <a:lstStyle/>
                    <a:p>
                      <a:endParaRPr lang="en-US" dirty="0"/>
                    </a:p>
                  </a:txBody>
                  <a:tcPr/>
                </a:tc>
                <a:tc>
                  <a:txBody>
                    <a:bodyPr/>
                    <a:lstStyle/>
                    <a:p>
                      <a:endParaRPr lang="en-US"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noFill/>
                  </a:tcPr>
                </a:tc>
                <a:tc rowSpan="2">
                  <a:txBody>
                    <a:bodyPr/>
                    <a:lstStyle/>
                    <a:p>
                      <a:pPr algn="ctr"/>
                      <a:r>
                        <a:rPr lang="en-US" sz="1050" dirty="0" smtClean="0"/>
                        <a:t>Realizable LTI</a:t>
                      </a:r>
                      <a:r>
                        <a:rPr lang="en-US" sz="1050" baseline="0" dirty="0" smtClean="0"/>
                        <a:t> Value</a:t>
                      </a:r>
                      <a:endParaRPr lang="en-US" sz="105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4347A"/>
                    </a:solidFill>
                  </a:tcPr>
                </a:tc>
              </a:tr>
              <a:tr h="326129">
                <a:tc vMerge="1">
                  <a:txBody>
                    <a:bodyPr/>
                    <a:lstStyle/>
                    <a:p>
                      <a:endParaRPr lang="en-US" dirty="0"/>
                    </a:p>
                  </a:txBody>
                  <a:tcPr/>
                </a:tc>
                <a:tc>
                  <a:txBody>
                    <a:bodyPr/>
                    <a:lstStyle/>
                    <a:p>
                      <a:pPr algn="ctr"/>
                      <a:r>
                        <a:rPr lang="en-US" sz="1050" dirty="0" smtClean="0">
                          <a:solidFill>
                            <a:schemeClr val="bg1"/>
                          </a:solidFill>
                        </a:rPr>
                        <a:t>EPS</a:t>
                      </a:r>
                      <a:endParaRPr lang="en-US" sz="105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4347A"/>
                    </a:solidFill>
                  </a:tcPr>
                </a:tc>
                <a:tc>
                  <a:txBody>
                    <a:bodyPr/>
                    <a:lstStyle/>
                    <a:p>
                      <a:pPr algn="ctr"/>
                      <a:r>
                        <a:rPr lang="en-US" sz="1050" dirty="0" smtClean="0">
                          <a:solidFill>
                            <a:schemeClr val="bg1"/>
                          </a:solidFill>
                        </a:rPr>
                        <a:t>Revenue</a:t>
                      </a:r>
                      <a:endParaRPr lang="en-US" sz="105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4347A"/>
                    </a:solidFill>
                  </a:tcPr>
                </a:tc>
                <a:tc>
                  <a:txBody>
                    <a:bodyPr/>
                    <a:lstStyle/>
                    <a:p>
                      <a:pPr algn="ctr"/>
                      <a:r>
                        <a:rPr lang="en-US" sz="1050" dirty="0" smtClean="0">
                          <a:solidFill>
                            <a:schemeClr val="bg1"/>
                          </a:solidFill>
                        </a:rPr>
                        <a:t>TSR</a:t>
                      </a:r>
                      <a:endParaRPr lang="en-US" sz="105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4347A"/>
                    </a:solidFill>
                  </a:tcPr>
                </a:tc>
                <a:tc>
                  <a:txBody>
                    <a:bodyPr/>
                    <a:lstStyle/>
                    <a:p>
                      <a:endParaRPr lang="en-US"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noFill/>
                  </a:tcPr>
                </a:tc>
                <a:tc vMerge="1">
                  <a:txBody>
                    <a:bodyPr/>
                    <a:lstStyle/>
                    <a:p>
                      <a:endParaRPr lang="en-US" sz="1050" dirty="0"/>
                    </a:p>
                  </a:txBody>
                  <a:tcPr/>
                </a:tc>
              </a:tr>
              <a:tr h="326129">
                <a:tc>
                  <a:txBody>
                    <a:bodyPr/>
                    <a:lstStyle/>
                    <a:p>
                      <a:pPr algn="r">
                        <a:spcBef>
                          <a:spcPts val="300"/>
                        </a:spcBef>
                        <a:spcAft>
                          <a:spcPts val="300"/>
                        </a:spcAft>
                      </a:pPr>
                      <a:r>
                        <a:rPr lang="en-US" sz="1050" b="0" dirty="0" smtClean="0"/>
                        <a:t>75</a:t>
                      </a:r>
                      <a:r>
                        <a:rPr lang="en-US" sz="1050" b="0" baseline="30000" dirty="0" smtClean="0"/>
                        <a:t>th</a:t>
                      </a:r>
                      <a:r>
                        <a:rPr lang="en-US" sz="1050" b="0" dirty="0" smtClean="0"/>
                        <a:t> Percentile</a:t>
                      </a:r>
                      <a:endParaRPr lang="en-US" sz="1050" b="0" dirty="0"/>
                    </a:p>
                  </a:txBody>
                  <a:tcPr anchor="ct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2CF8C"/>
                    </a:solidFill>
                  </a:tcPr>
                </a:tc>
                <a:tc>
                  <a:txBody>
                    <a:bodyPr/>
                    <a:lstStyle/>
                    <a:p>
                      <a:pPr algn="ctr"/>
                      <a:r>
                        <a:rPr lang="en-US" sz="1050" dirty="0" smtClean="0"/>
                        <a:t>19%</a:t>
                      </a:r>
                      <a:endParaRPr lang="en-US" sz="1050"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2CF8C"/>
                    </a:solidFill>
                  </a:tcPr>
                </a:tc>
                <a:tc>
                  <a:txBody>
                    <a:bodyPr/>
                    <a:lstStyle/>
                    <a:p>
                      <a:pPr algn="ctr"/>
                      <a:r>
                        <a:rPr lang="en-US" sz="1050" dirty="0" smtClean="0"/>
                        <a:t>16%</a:t>
                      </a:r>
                      <a:endParaRPr lang="en-US" sz="1050"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2CF8C"/>
                    </a:solidFill>
                  </a:tcPr>
                </a:tc>
                <a:tc>
                  <a:txBody>
                    <a:bodyPr/>
                    <a:lstStyle/>
                    <a:p>
                      <a:pPr algn="ctr"/>
                      <a:r>
                        <a:rPr lang="en-US" sz="1050" dirty="0" smtClean="0"/>
                        <a:t>14%</a:t>
                      </a:r>
                      <a:endParaRPr lang="en-US" sz="1050" dirty="0"/>
                    </a:p>
                  </a:txBody>
                  <a:tcPr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2CF8C"/>
                    </a:solidFill>
                  </a:tcPr>
                </a:tc>
                <a:tc>
                  <a:txBody>
                    <a:bodyPr/>
                    <a:lstStyle/>
                    <a:p>
                      <a:endParaRPr lang="en-US"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lang="en-US" sz="1050" dirty="0" smtClean="0"/>
                        <a:t>$11,650,000</a:t>
                      </a:r>
                      <a:endParaRPr lang="en-US" sz="105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2CF8C"/>
                    </a:solidFill>
                  </a:tcPr>
                </a:tc>
              </a:tr>
              <a:tr h="326129">
                <a:tc>
                  <a:txBody>
                    <a:bodyPr/>
                    <a:lstStyle/>
                    <a:p>
                      <a:pPr algn="r">
                        <a:spcBef>
                          <a:spcPts val="300"/>
                        </a:spcBef>
                        <a:spcAft>
                          <a:spcPts val="300"/>
                        </a:spcAft>
                      </a:pPr>
                      <a:r>
                        <a:rPr lang="en-US" sz="1050" b="0" dirty="0" smtClean="0"/>
                        <a:t>Median</a:t>
                      </a:r>
                      <a:endParaRPr lang="en-US" sz="1050" b="0" dirty="0"/>
                    </a:p>
                  </a:txBody>
                  <a:tcPr anchor="ct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2CF8C"/>
                    </a:solidFill>
                  </a:tcPr>
                </a:tc>
                <a:tc>
                  <a:txBody>
                    <a:bodyPr/>
                    <a:lstStyle/>
                    <a:p>
                      <a:pPr algn="ctr"/>
                      <a:r>
                        <a:rPr lang="en-US" sz="1050" dirty="0" smtClean="0"/>
                        <a:t>8%</a:t>
                      </a:r>
                      <a:endParaRPr lang="en-US" sz="1050"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2CF8C"/>
                    </a:solidFill>
                  </a:tcPr>
                </a:tc>
                <a:tc>
                  <a:txBody>
                    <a:bodyPr/>
                    <a:lstStyle/>
                    <a:p>
                      <a:pPr algn="ctr"/>
                      <a:r>
                        <a:rPr lang="en-US" sz="1050" dirty="0" smtClean="0"/>
                        <a:t>7%</a:t>
                      </a:r>
                      <a:endParaRPr lang="en-US" sz="1050"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2CF8C"/>
                    </a:solidFill>
                  </a:tcPr>
                </a:tc>
                <a:tc>
                  <a:txBody>
                    <a:bodyPr/>
                    <a:lstStyle/>
                    <a:p>
                      <a:pPr algn="ctr"/>
                      <a:r>
                        <a:rPr lang="en-US" sz="1050" dirty="0" smtClean="0"/>
                        <a:t>6%</a:t>
                      </a:r>
                      <a:endParaRPr lang="en-US" sz="1050" dirty="0"/>
                    </a:p>
                  </a:txBody>
                  <a:tcPr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2CF8C"/>
                    </a:solidFill>
                  </a:tcPr>
                </a:tc>
                <a:tc>
                  <a:txBody>
                    <a:bodyPr/>
                    <a:lstStyle/>
                    <a:p>
                      <a:endParaRPr lang="en-US"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lang="en-US" sz="1050" dirty="0" smtClean="0"/>
                        <a:t>$8,485,000</a:t>
                      </a:r>
                      <a:endParaRPr lang="en-US" sz="105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2CF8C"/>
                    </a:solidFill>
                  </a:tcPr>
                </a:tc>
              </a:tr>
              <a:tr h="326129">
                <a:tc>
                  <a:txBody>
                    <a:bodyPr/>
                    <a:lstStyle/>
                    <a:p>
                      <a:pPr algn="r">
                        <a:spcBef>
                          <a:spcPts val="300"/>
                        </a:spcBef>
                        <a:spcAft>
                          <a:spcPts val="300"/>
                        </a:spcAft>
                      </a:pPr>
                      <a:r>
                        <a:rPr lang="en-US" sz="1050" b="0" dirty="0" smtClean="0"/>
                        <a:t>25</a:t>
                      </a:r>
                      <a:r>
                        <a:rPr lang="en-US" sz="1050" b="0" baseline="30000" dirty="0" smtClean="0"/>
                        <a:t>th</a:t>
                      </a:r>
                      <a:r>
                        <a:rPr lang="en-US" sz="1050" b="0" dirty="0" smtClean="0"/>
                        <a:t> Percentile</a:t>
                      </a:r>
                      <a:endParaRPr lang="en-US" sz="1050" b="0" dirty="0"/>
                    </a:p>
                  </a:txBody>
                  <a:tcPr anchor="ct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2CF8C"/>
                    </a:solidFill>
                  </a:tcPr>
                </a:tc>
                <a:tc>
                  <a:txBody>
                    <a:bodyPr/>
                    <a:lstStyle/>
                    <a:p>
                      <a:pPr algn="ctr"/>
                      <a:r>
                        <a:rPr lang="en-US" sz="1050" dirty="0" smtClean="0"/>
                        <a:t>-12%</a:t>
                      </a:r>
                      <a:endParaRPr lang="en-US" sz="1050"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2CF8C"/>
                    </a:solidFill>
                  </a:tcPr>
                </a:tc>
                <a:tc>
                  <a:txBody>
                    <a:bodyPr/>
                    <a:lstStyle/>
                    <a:p>
                      <a:pPr algn="ctr"/>
                      <a:r>
                        <a:rPr lang="en-US" sz="1050" dirty="0" smtClean="0"/>
                        <a:t>4%</a:t>
                      </a:r>
                      <a:endParaRPr lang="en-US" sz="1050"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2CF8C"/>
                    </a:solidFill>
                  </a:tcPr>
                </a:tc>
                <a:tc>
                  <a:txBody>
                    <a:bodyPr/>
                    <a:lstStyle/>
                    <a:p>
                      <a:pPr algn="ctr"/>
                      <a:r>
                        <a:rPr lang="en-US" sz="1050" dirty="0" smtClean="0"/>
                        <a:t>-8%</a:t>
                      </a:r>
                      <a:endParaRPr lang="en-US" sz="1050" dirty="0"/>
                    </a:p>
                  </a:txBody>
                  <a:tcPr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2CF8C"/>
                    </a:solidFill>
                  </a:tcPr>
                </a:tc>
                <a:tc>
                  <a:txBody>
                    <a:bodyPr/>
                    <a:lstStyle/>
                    <a:p>
                      <a:endParaRPr lang="en-US"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lang="en-US" sz="1050" dirty="0" smtClean="0"/>
                        <a:t>$6,900,000</a:t>
                      </a:r>
                      <a:endParaRPr lang="en-US" sz="105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2CF8C"/>
                    </a:solidFill>
                  </a:tcPr>
                </a:tc>
              </a:tr>
              <a:tr h="326129">
                <a:tc>
                  <a:txBody>
                    <a:bodyPr/>
                    <a:lstStyle/>
                    <a:p>
                      <a:pPr algn="r">
                        <a:spcBef>
                          <a:spcPts val="300"/>
                        </a:spcBef>
                        <a:spcAft>
                          <a:spcPts val="300"/>
                        </a:spcAft>
                      </a:pPr>
                      <a:r>
                        <a:rPr lang="en-US" sz="1050" b="1" dirty="0" smtClean="0"/>
                        <a:t>Superior Software</a:t>
                      </a:r>
                      <a:endParaRPr lang="en-US" sz="1050" b="1" dirty="0"/>
                    </a:p>
                  </a:txBody>
                  <a:tcPr anchor="ct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1833C"/>
                    </a:solidFill>
                  </a:tcPr>
                </a:tc>
                <a:tc>
                  <a:txBody>
                    <a:bodyPr/>
                    <a:lstStyle/>
                    <a:p>
                      <a:pPr algn="ctr"/>
                      <a:r>
                        <a:rPr lang="en-US" sz="1050" b="1" dirty="0" smtClean="0"/>
                        <a:t>21%</a:t>
                      </a:r>
                      <a:endParaRPr lang="en-US" sz="1050" b="1"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1833C"/>
                    </a:solidFill>
                  </a:tcPr>
                </a:tc>
                <a:tc>
                  <a:txBody>
                    <a:bodyPr/>
                    <a:lstStyle/>
                    <a:p>
                      <a:pPr algn="ctr"/>
                      <a:r>
                        <a:rPr lang="en-US" sz="1050" b="1" dirty="0" smtClean="0"/>
                        <a:t>4%</a:t>
                      </a:r>
                      <a:endParaRPr lang="en-US" sz="1050" b="1"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1833C"/>
                    </a:solidFill>
                  </a:tcPr>
                </a:tc>
                <a:tc>
                  <a:txBody>
                    <a:bodyPr/>
                    <a:lstStyle/>
                    <a:p>
                      <a:pPr algn="ctr"/>
                      <a:r>
                        <a:rPr lang="en-US" sz="1050" b="1" dirty="0" smtClean="0"/>
                        <a:t>-4%</a:t>
                      </a:r>
                      <a:endParaRPr lang="en-US" sz="1050" b="1" dirty="0"/>
                    </a:p>
                  </a:txBody>
                  <a:tcPr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1833C"/>
                    </a:solidFill>
                  </a:tcPr>
                </a:tc>
                <a:tc>
                  <a:txBody>
                    <a:bodyPr/>
                    <a:lstStyle/>
                    <a:p>
                      <a:endParaRPr lang="en-US"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lang="en-US" sz="1050" b="1" dirty="0" smtClean="0"/>
                        <a:t>$12,900,000</a:t>
                      </a:r>
                      <a:endParaRPr lang="en-US" sz="105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1833C"/>
                    </a:solidFill>
                  </a:tcPr>
                </a:tc>
              </a:tr>
              <a:tr h="326129">
                <a:tc>
                  <a:txBody>
                    <a:bodyPr/>
                    <a:lstStyle/>
                    <a:p>
                      <a:pPr algn="r">
                        <a:spcBef>
                          <a:spcPts val="300"/>
                        </a:spcBef>
                        <a:spcAft>
                          <a:spcPts val="300"/>
                        </a:spcAft>
                      </a:pPr>
                      <a:r>
                        <a:rPr lang="en-US" sz="1050" b="1" baseline="0" dirty="0" smtClean="0"/>
                        <a:t>Percentile Rank</a:t>
                      </a:r>
                      <a:endParaRPr lang="en-US" sz="1050" b="1" dirty="0"/>
                    </a:p>
                  </a:txBody>
                  <a:tcPr anchor="ct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2CF8C"/>
                    </a:solidFill>
                  </a:tcPr>
                </a:tc>
                <a:tc>
                  <a:txBody>
                    <a:bodyPr/>
                    <a:lstStyle/>
                    <a:p>
                      <a:pPr algn="ctr"/>
                      <a:r>
                        <a:rPr lang="en-US" sz="1050" b="1" dirty="0" smtClean="0"/>
                        <a:t>77</a:t>
                      </a:r>
                      <a:r>
                        <a:rPr lang="en-US" sz="1050" b="1" baseline="30000" dirty="0" smtClean="0"/>
                        <a:t>th</a:t>
                      </a:r>
                      <a:endParaRPr lang="en-US" sz="1050" b="1"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2CF8C"/>
                    </a:solidFill>
                  </a:tcPr>
                </a:tc>
                <a:tc>
                  <a:txBody>
                    <a:bodyPr/>
                    <a:lstStyle/>
                    <a:p>
                      <a:pPr algn="ctr"/>
                      <a:r>
                        <a:rPr lang="en-US" sz="1050" b="1" dirty="0" smtClean="0"/>
                        <a:t>25</a:t>
                      </a:r>
                      <a:r>
                        <a:rPr lang="en-US" sz="1050" b="1" baseline="30000" dirty="0" smtClean="0"/>
                        <a:t>th</a:t>
                      </a:r>
                      <a:endParaRPr lang="en-US" sz="1050" b="1"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2CF8C"/>
                    </a:solidFill>
                  </a:tcPr>
                </a:tc>
                <a:tc>
                  <a:txBody>
                    <a:bodyPr/>
                    <a:lstStyle/>
                    <a:p>
                      <a:pPr algn="ctr"/>
                      <a:r>
                        <a:rPr lang="en-US" sz="1050" b="1" dirty="0" smtClean="0"/>
                        <a:t>40</a:t>
                      </a:r>
                      <a:r>
                        <a:rPr lang="en-US" sz="1050" b="1" baseline="30000" dirty="0" smtClean="0"/>
                        <a:t>th</a:t>
                      </a:r>
                      <a:endParaRPr lang="en-US" sz="1050" b="1" dirty="0"/>
                    </a:p>
                  </a:txBody>
                  <a:tcPr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2CF8C"/>
                    </a:solidFill>
                  </a:tcPr>
                </a:tc>
                <a:tc>
                  <a:txBody>
                    <a:bodyPr/>
                    <a:lstStyle/>
                    <a:p>
                      <a:endParaRPr lang="en-US"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lang="en-US" sz="1050" b="1" dirty="0" smtClean="0"/>
                        <a:t>78</a:t>
                      </a:r>
                      <a:r>
                        <a:rPr lang="en-US" sz="1050" b="1" baseline="30000" dirty="0" smtClean="0"/>
                        <a:t>th</a:t>
                      </a:r>
                      <a:endParaRPr lang="en-US" sz="105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2CF8C"/>
                    </a:solidFill>
                  </a:tcPr>
                </a:tc>
              </a:tr>
            </a:tbl>
          </a:graphicData>
        </a:graphic>
      </p:graphicFrame>
      <p:graphicFrame>
        <p:nvGraphicFramePr>
          <p:cNvPr id="13" name="Table 12"/>
          <p:cNvGraphicFramePr>
            <a:graphicFrameLocks noGrp="1"/>
          </p:cNvGraphicFramePr>
          <p:nvPr/>
        </p:nvGraphicFramePr>
        <p:xfrm>
          <a:off x="3305175" y="1393825"/>
          <a:ext cx="5616499" cy="2030140"/>
        </p:xfrm>
        <a:graphic>
          <a:graphicData uri="http://schemas.openxmlformats.org/drawingml/2006/table">
            <a:tbl>
              <a:tblPr firstRow="1" bandRow="1">
                <a:tableStyleId>{5C22544A-7EE6-4342-B048-85BDC9FD1C3A}</a:tableStyleId>
              </a:tblPr>
              <a:tblGrid>
                <a:gridCol w="1432021"/>
                <a:gridCol w="981957"/>
                <a:gridCol w="981957"/>
                <a:gridCol w="981957"/>
                <a:gridCol w="223172"/>
                <a:gridCol w="1015435"/>
              </a:tblGrid>
              <a:tr h="290020">
                <a:tc rowSpan="2">
                  <a:txBody>
                    <a:bodyPr/>
                    <a:lstStyle/>
                    <a:p>
                      <a:pPr algn="ctr"/>
                      <a:r>
                        <a:rPr lang="en-US" sz="1050" dirty="0" smtClean="0">
                          <a:solidFill>
                            <a:schemeClr val="bg1"/>
                          </a:solidFill>
                        </a:rPr>
                        <a:t>Peer Percentiles</a:t>
                      </a:r>
                      <a:endParaRPr lang="en-US" sz="1050"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4347A"/>
                    </a:solidFill>
                  </a:tcPr>
                </a:tc>
                <a:tc gridSpan="3">
                  <a:txBody>
                    <a:bodyPr/>
                    <a:lstStyle/>
                    <a:p>
                      <a:pPr algn="ctr"/>
                      <a:r>
                        <a:rPr lang="en-US" sz="1050" dirty="0" smtClean="0">
                          <a:solidFill>
                            <a:schemeClr val="bg1"/>
                          </a:solidFill>
                        </a:rPr>
                        <a:t>2009 Growth</a:t>
                      </a:r>
                      <a:r>
                        <a:rPr lang="en-US" sz="1050" baseline="0" dirty="0" smtClean="0">
                          <a:solidFill>
                            <a:schemeClr val="bg1"/>
                          </a:solidFill>
                        </a:rPr>
                        <a:t> Performance</a:t>
                      </a:r>
                      <a:endParaRPr lang="en-US" sz="105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4347A"/>
                    </a:solidFill>
                  </a:tcPr>
                </a:tc>
                <a:tc hMerge="1">
                  <a:txBody>
                    <a:bodyPr/>
                    <a:lstStyle/>
                    <a:p>
                      <a:endParaRPr lang="en-US" dirty="0"/>
                    </a:p>
                  </a:txBody>
                  <a:tcPr/>
                </a:tc>
                <a:tc hMerge="1">
                  <a:txBody>
                    <a:bodyPr/>
                    <a:lstStyle/>
                    <a:p>
                      <a:endParaRPr lang="en-US" dirty="0"/>
                    </a:p>
                  </a:txBody>
                  <a:tcPr/>
                </a:tc>
                <a:tc>
                  <a:txBody>
                    <a:bodyPr/>
                    <a:lstStyle/>
                    <a:p>
                      <a:endParaRPr lang="en-US"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noFill/>
                  </a:tcPr>
                </a:tc>
                <a:tc rowSpan="2">
                  <a:txBody>
                    <a:bodyPr/>
                    <a:lstStyle/>
                    <a:p>
                      <a:pPr algn="ctr"/>
                      <a:r>
                        <a:rPr lang="en-US" sz="1050" dirty="0" smtClean="0"/>
                        <a:t>Actual Annual Incentive</a:t>
                      </a:r>
                      <a:endParaRPr lang="en-US" sz="105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4347A"/>
                    </a:solidFill>
                  </a:tcPr>
                </a:tc>
              </a:tr>
              <a:tr h="290020">
                <a:tc vMerge="1">
                  <a:txBody>
                    <a:bodyPr/>
                    <a:lstStyle/>
                    <a:p>
                      <a:endParaRPr lang="en-US" dirty="0"/>
                    </a:p>
                  </a:txBody>
                  <a:tcPr/>
                </a:tc>
                <a:tc>
                  <a:txBody>
                    <a:bodyPr/>
                    <a:lstStyle/>
                    <a:p>
                      <a:pPr algn="ctr"/>
                      <a:r>
                        <a:rPr lang="en-US" sz="1050" dirty="0" smtClean="0">
                          <a:solidFill>
                            <a:schemeClr val="bg1"/>
                          </a:solidFill>
                        </a:rPr>
                        <a:t>EPS</a:t>
                      </a:r>
                      <a:endParaRPr lang="en-US" sz="105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4347A"/>
                    </a:solidFill>
                  </a:tcPr>
                </a:tc>
                <a:tc>
                  <a:txBody>
                    <a:bodyPr/>
                    <a:lstStyle/>
                    <a:p>
                      <a:pPr algn="ctr"/>
                      <a:r>
                        <a:rPr lang="en-US" sz="1050" dirty="0" smtClean="0">
                          <a:solidFill>
                            <a:schemeClr val="bg1"/>
                          </a:solidFill>
                        </a:rPr>
                        <a:t>Revenue</a:t>
                      </a:r>
                      <a:endParaRPr lang="en-US" sz="105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4347A"/>
                    </a:solidFill>
                  </a:tcPr>
                </a:tc>
                <a:tc>
                  <a:txBody>
                    <a:bodyPr/>
                    <a:lstStyle/>
                    <a:p>
                      <a:pPr algn="ctr"/>
                      <a:r>
                        <a:rPr lang="en-US" sz="1050" dirty="0" smtClean="0">
                          <a:solidFill>
                            <a:schemeClr val="bg1"/>
                          </a:solidFill>
                        </a:rPr>
                        <a:t>TSR</a:t>
                      </a:r>
                      <a:endParaRPr lang="en-US" sz="105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4347A"/>
                    </a:solidFill>
                  </a:tcPr>
                </a:tc>
                <a:tc>
                  <a:txBody>
                    <a:bodyPr/>
                    <a:lstStyle/>
                    <a:p>
                      <a:endParaRPr lang="en-US"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noFill/>
                  </a:tcPr>
                </a:tc>
                <a:tc vMerge="1">
                  <a:txBody>
                    <a:bodyPr/>
                    <a:lstStyle/>
                    <a:p>
                      <a:endParaRPr lang="en-US" sz="1050" dirty="0"/>
                    </a:p>
                  </a:txBody>
                  <a:tcPr/>
                </a:tc>
              </a:tr>
              <a:tr h="290020">
                <a:tc>
                  <a:txBody>
                    <a:bodyPr/>
                    <a:lstStyle/>
                    <a:p>
                      <a:pPr algn="r">
                        <a:spcBef>
                          <a:spcPts val="300"/>
                        </a:spcBef>
                        <a:spcAft>
                          <a:spcPts val="300"/>
                        </a:spcAft>
                      </a:pPr>
                      <a:r>
                        <a:rPr lang="en-US" sz="1050" b="0" dirty="0" smtClean="0"/>
                        <a:t>75</a:t>
                      </a:r>
                      <a:r>
                        <a:rPr lang="en-US" sz="1050" b="0" baseline="30000" dirty="0" smtClean="0"/>
                        <a:t>th</a:t>
                      </a:r>
                      <a:r>
                        <a:rPr lang="en-US" sz="1050" b="0" dirty="0" smtClean="0"/>
                        <a:t> Percentile</a:t>
                      </a:r>
                      <a:endParaRPr lang="en-US" sz="1050" b="0" dirty="0"/>
                    </a:p>
                  </a:txBody>
                  <a:tcPr anchor="ct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2CF8C"/>
                    </a:solidFill>
                  </a:tcPr>
                </a:tc>
                <a:tc>
                  <a:txBody>
                    <a:bodyPr/>
                    <a:lstStyle/>
                    <a:p>
                      <a:pPr algn="ctr"/>
                      <a:r>
                        <a:rPr lang="en-US" sz="1050" dirty="0" smtClean="0"/>
                        <a:t>34%</a:t>
                      </a:r>
                      <a:endParaRPr lang="en-US" sz="1050"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2CF8C"/>
                    </a:solidFill>
                  </a:tcPr>
                </a:tc>
                <a:tc>
                  <a:txBody>
                    <a:bodyPr/>
                    <a:lstStyle/>
                    <a:p>
                      <a:pPr algn="ctr"/>
                      <a:r>
                        <a:rPr lang="en-US" sz="1050" dirty="0" smtClean="0"/>
                        <a:t>24%</a:t>
                      </a:r>
                      <a:endParaRPr lang="en-US" sz="1050"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2CF8C"/>
                    </a:solidFill>
                  </a:tcPr>
                </a:tc>
                <a:tc>
                  <a:txBody>
                    <a:bodyPr/>
                    <a:lstStyle/>
                    <a:p>
                      <a:pPr algn="ctr"/>
                      <a:r>
                        <a:rPr lang="en-US" sz="1050" dirty="0" smtClean="0"/>
                        <a:t>48%</a:t>
                      </a:r>
                      <a:endParaRPr lang="en-US" sz="1050" dirty="0"/>
                    </a:p>
                  </a:txBody>
                  <a:tcPr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2CF8C"/>
                    </a:solidFill>
                  </a:tcPr>
                </a:tc>
                <a:tc>
                  <a:txBody>
                    <a:bodyPr/>
                    <a:lstStyle/>
                    <a:p>
                      <a:endParaRPr lang="en-US"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lang="en-US" sz="1050" dirty="0" smtClean="0"/>
                        <a:t>$1,850,000</a:t>
                      </a:r>
                      <a:endParaRPr lang="en-US" sz="105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2CF8C"/>
                    </a:solidFill>
                  </a:tcPr>
                </a:tc>
              </a:tr>
              <a:tr h="290020">
                <a:tc>
                  <a:txBody>
                    <a:bodyPr/>
                    <a:lstStyle/>
                    <a:p>
                      <a:pPr algn="r">
                        <a:spcBef>
                          <a:spcPts val="300"/>
                        </a:spcBef>
                        <a:spcAft>
                          <a:spcPts val="300"/>
                        </a:spcAft>
                      </a:pPr>
                      <a:r>
                        <a:rPr lang="en-US" sz="1050" b="0" dirty="0" smtClean="0"/>
                        <a:t>Median</a:t>
                      </a:r>
                      <a:endParaRPr lang="en-US" sz="1050" b="0" dirty="0"/>
                    </a:p>
                  </a:txBody>
                  <a:tcPr anchor="ct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2CF8C"/>
                    </a:solidFill>
                  </a:tcPr>
                </a:tc>
                <a:tc>
                  <a:txBody>
                    <a:bodyPr/>
                    <a:lstStyle/>
                    <a:p>
                      <a:pPr algn="ctr"/>
                      <a:r>
                        <a:rPr lang="en-US" sz="1050" dirty="0" smtClean="0"/>
                        <a:t>18%</a:t>
                      </a:r>
                      <a:endParaRPr lang="en-US" sz="1050"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2CF8C"/>
                    </a:solidFill>
                  </a:tcPr>
                </a:tc>
                <a:tc>
                  <a:txBody>
                    <a:bodyPr/>
                    <a:lstStyle/>
                    <a:p>
                      <a:pPr algn="ctr"/>
                      <a:r>
                        <a:rPr lang="en-US" sz="1050" dirty="0" smtClean="0"/>
                        <a:t>8%</a:t>
                      </a:r>
                      <a:endParaRPr lang="en-US" sz="1050"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2CF8C"/>
                    </a:solidFill>
                  </a:tcPr>
                </a:tc>
                <a:tc>
                  <a:txBody>
                    <a:bodyPr/>
                    <a:lstStyle/>
                    <a:p>
                      <a:pPr algn="ctr"/>
                      <a:r>
                        <a:rPr lang="en-US" sz="1050" dirty="0" smtClean="0"/>
                        <a:t>36%</a:t>
                      </a:r>
                      <a:endParaRPr lang="en-US" sz="1050" dirty="0"/>
                    </a:p>
                  </a:txBody>
                  <a:tcPr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2CF8C"/>
                    </a:solidFill>
                  </a:tcPr>
                </a:tc>
                <a:tc>
                  <a:txBody>
                    <a:bodyPr/>
                    <a:lstStyle/>
                    <a:p>
                      <a:endParaRPr lang="en-US"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lang="en-US" sz="1050" dirty="0" smtClean="0"/>
                        <a:t>$1,425,000</a:t>
                      </a:r>
                      <a:endParaRPr lang="en-US" sz="105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2CF8C"/>
                    </a:solidFill>
                  </a:tcPr>
                </a:tc>
              </a:tr>
              <a:tr h="290020">
                <a:tc>
                  <a:txBody>
                    <a:bodyPr/>
                    <a:lstStyle/>
                    <a:p>
                      <a:pPr algn="r">
                        <a:spcBef>
                          <a:spcPts val="300"/>
                        </a:spcBef>
                        <a:spcAft>
                          <a:spcPts val="300"/>
                        </a:spcAft>
                      </a:pPr>
                      <a:r>
                        <a:rPr lang="en-US" sz="1050" b="0" dirty="0" smtClean="0"/>
                        <a:t>25</a:t>
                      </a:r>
                      <a:r>
                        <a:rPr lang="en-US" sz="1050" b="0" baseline="30000" dirty="0" smtClean="0"/>
                        <a:t>th</a:t>
                      </a:r>
                      <a:r>
                        <a:rPr lang="en-US" sz="1050" b="0" dirty="0" smtClean="0"/>
                        <a:t> Percentile</a:t>
                      </a:r>
                      <a:endParaRPr lang="en-US" sz="1050" b="0" dirty="0"/>
                    </a:p>
                  </a:txBody>
                  <a:tcPr anchor="ct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2CF8C"/>
                    </a:solidFill>
                  </a:tcPr>
                </a:tc>
                <a:tc>
                  <a:txBody>
                    <a:bodyPr/>
                    <a:lstStyle/>
                    <a:p>
                      <a:pPr algn="ctr"/>
                      <a:r>
                        <a:rPr lang="en-US" sz="1050" dirty="0" smtClean="0"/>
                        <a:t>-4%</a:t>
                      </a:r>
                      <a:endParaRPr lang="en-US" sz="1050"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2CF8C"/>
                    </a:solidFill>
                  </a:tcPr>
                </a:tc>
                <a:tc>
                  <a:txBody>
                    <a:bodyPr/>
                    <a:lstStyle/>
                    <a:p>
                      <a:pPr algn="ctr"/>
                      <a:r>
                        <a:rPr lang="en-US" sz="1050" dirty="0" smtClean="0"/>
                        <a:t>4%</a:t>
                      </a:r>
                      <a:endParaRPr lang="en-US" sz="1050"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2CF8C"/>
                    </a:solidFill>
                  </a:tcPr>
                </a:tc>
                <a:tc>
                  <a:txBody>
                    <a:bodyPr/>
                    <a:lstStyle/>
                    <a:p>
                      <a:pPr algn="ctr"/>
                      <a:r>
                        <a:rPr lang="en-US" sz="1050" dirty="0" smtClean="0"/>
                        <a:t>27%</a:t>
                      </a:r>
                      <a:endParaRPr lang="en-US" sz="1050" dirty="0"/>
                    </a:p>
                  </a:txBody>
                  <a:tcPr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2CF8C"/>
                    </a:solidFill>
                  </a:tcPr>
                </a:tc>
                <a:tc>
                  <a:txBody>
                    <a:bodyPr/>
                    <a:lstStyle/>
                    <a:p>
                      <a:endParaRPr lang="en-US"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lang="en-US" sz="1050" dirty="0" smtClean="0"/>
                        <a:t>$980,000</a:t>
                      </a:r>
                      <a:endParaRPr lang="en-US" sz="105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2CF8C"/>
                    </a:solidFill>
                  </a:tcPr>
                </a:tc>
              </a:tr>
              <a:tr h="290020">
                <a:tc>
                  <a:txBody>
                    <a:bodyPr/>
                    <a:lstStyle/>
                    <a:p>
                      <a:pPr algn="r">
                        <a:spcBef>
                          <a:spcPts val="300"/>
                        </a:spcBef>
                        <a:spcAft>
                          <a:spcPts val="300"/>
                        </a:spcAft>
                      </a:pPr>
                      <a:r>
                        <a:rPr lang="en-US" sz="1050" b="1" dirty="0" smtClean="0"/>
                        <a:t>Superior Software</a:t>
                      </a:r>
                      <a:endParaRPr lang="en-US" sz="1050" b="1" dirty="0"/>
                    </a:p>
                  </a:txBody>
                  <a:tcPr anchor="ct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1833C"/>
                    </a:solidFill>
                  </a:tcPr>
                </a:tc>
                <a:tc>
                  <a:txBody>
                    <a:bodyPr/>
                    <a:lstStyle/>
                    <a:p>
                      <a:pPr algn="ctr"/>
                      <a:r>
                        <a:rPr lang="en-US" sz="1050" b="1" dirty="0" smtClean="0"/>
                        <a:t>33%</a:t>
                      </a:r>
                      <a:endParaRPr lang="en-US" sz="1050" b="1"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1833C"/>
                    </a:solidFill>
                  </a:tcPr>
                </a:tc>
                <a:tc>
                  <a:txBody>
                    <a:bodyPr/>
                    <a:lstStyle/>
                    <a:p>
                      <a:pPr algn="ctr"/>
                      <a:r>
                        <a:rPr lang="en-US" sz="1050" b="1" dirty="0" smtClean="0"/>
                        <a:t>2%</a:t>
                      </a:r>
                      <a:endParaRPr lang="en-US" sz="1050" b="1"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1833C"/>
                    </a:solidFill>
                  </a:tcPr>
                </a:tc>
                <a:tc>
                  <a:txBody>
                    <a:bodyPr/>
                    <a:lstStyle/>
                    <a:p>
                      <a:pPr algn="ctr"/>
                      <a:r>
                        <a:rPr lang="en-US" sz="1050" b="1" dirty="0" smtClean="0"/>
                        <a:t>20%</a:t>
                      </a:r>
                      <a:endParaRPr lang="en-US" sz="1050" b="1" dirty="0"/>
                    </a:p>
                  </a:txBody>
                  <a:tcPr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1833C"/>
                    </a:solidFill>
                  </a:tcPr>
                </a:tc>
                <a:tc>
                  <a:txBody>
                    <a:bodyPr/>
                    <a:lstStyle/>
                    <a:p>
                      <a:endParaRPr lang="en-US"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lang="en-US" sz="1050" b="1" dirty="0" smtClean="0"/>
                        <a:t>$1,900,000</a:t>
                      </a:r>
                      <a:endParaRPr lang="en-US" sz="105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1833C"/>
                    </a:solidFill>
                  </a:tcPr>
                </a:tc>
              </a:tr>
              <a:tr h="290020">
                <a:tc>
                  <a:txBody>
                    <a:bodyPr/>
                    <a:lstStyle/>
                    <a:p>
                      <a:pPr algn="r">
                        <a:spcBef>
                          <a:spcPts val="300"/>
                        </a:spcBef>
                        <a:spcAft>
                          <a:spcPts val="300"/>
                        </a:spcAft>
                      </a:pPr>
                      <a:r>
                        <a:rPr lang="en-US" sz="1050" b="1" baseline="0" dirty="0" smtClean="0"/>
                        <a:t>Percentile Rank</a:t>
                      </a:r>
                      <a:endParaRPr lang="en-US" sz="1050" b="1" dirty="0"/>
                    </a:p>
                  </a:txBody>
                  <a:tcPr anchor="ct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2CF8C"/>
                    </a:solidFill>
                  </a:tcPr>
                </a:tc>
                <a:tc>
                  <a:txBody>
                    <a:bodyPr/>
                    <a:lstStyle/>
                    <a:p>
                      <a:pPr algn="ctr"/>
                      <a:r>
                        <a:rPr lang="en-US" sz="1050" b="1" dirty="0" smtClean="0"/>
                        <a:t>74</a:t>
                      </a:r>
                      <a:r>
                        <a:rPr lang="en-US" sz="1050" b="1" baseline="30000" dirty="0" smtClean="0"/>
                        <a:t>th</a:t>
                      </a:r>
                      <a:endParaRPr lang="en-US" sz="1050" b="1"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2CF8C"/>
                    </a:solidFill>
                  </a:tcPr>
                </a:tc>
                <a:tc>
                  <a:txBody>
                    <a:bodyPr/>
                    <a:lstStyle/>
                    <a:p>
                      <a:pPr algn="ctr"/>
                      <a:r>
                        <a:rPr lang="en-US" sz="1050" b="1" dirty="0" smtClean="0"/>
                        <a:t>&lt;25</a:t>
                      </a:r>
                      <a:r>
                        <a:rPr lang="en-US" sz="1050" b="1" baseline="30000" dirty="0" smtClean="0"/>
                        <a:t>th</a:t>
                      </a:r>
                      <a:endParaRPr lang="en-US" sz="1050" b="1"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2CF8C"/>
                    </a:solidFill>
                  </a:tcPr>
                </a:tc>
                <a:tc>
                  <a:txBody>
                    <a:bodyPr/>
                    <a:lstStyle/>
                    <a:p>
                      <a:pPr algn="ctr"/>
                      <a:r>
                        <a:rPr lang="en-US" sz="1050" b="1" dirty="0" smtClean="0"/>
                        <a:t>&lt;25</a:t>
                      </a:r>
                      <a:r>
                        <a:rPr lang="en-US" sz="1050" b="1" baseline="30000" dirty="0" smtClean="0"/>
                        <a:t>th</a:t>
                      </a:r>
                      <a:endParaRPr lang="en-US" sz="1050" b="1" dirty="0"/>
                    </a:p>
                  </a:txBody>
                  <a:tcPr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2CF8C"/>
                    </a:solidFill>
                  </a:tcPr>
                </a:tc>
                <a:tc>
                  <a:txBody>
                    <a:bodyPr/>
                    <a:lstStyle/>
                    <a:p>
                      <a:endParaRPr lang="en-US"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lang="en-US" sz="1050" b="1" dirty="0" smtClean="0"/>
                        <a:t>80</a:t>
                      </a:r>
                      <a:r>
                        <a:rPr lang="en-US" sz="1050" b="1" baseline="30000" dirty="0" smtClean="0"/>
                        <a:t>th</a:t>
                      </a:r>
                      <a:endParaRPr lang="en-US" sz="105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2CF8C"/>
                    </a:solidFill>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smtClean="0"/>
              <a:t>Pay for Performance Analysis: Focus on Alignment with Total Shareholder Return</a:t>
            </a:r>
            <a:endParaRPr lang="en-US" u="sng" smtClean="0"/>
          </a:p>
        </p:txBody>
      </p:sp>
      <p:sp>
        <p:nvSpPr>
          <p:cNvPr id="8195" name="Rectangle 3"/>
          <p:cNvSpPr>
            <a:spLocks noGrp="1" noChangeArrowheads="1"/>
          </p:cNvSpPr>
          <p:nvPr>
            <p:ph type="body" idx="1"/>
          </p:nvPr>
        </p:nvSpPr>
        <p:spPr>
          <a:xfrm>
            <a:off x="534988" y="1092200"/>
            <a:ext cx="8018462" cy="5389563"/>
          </a:xfrm>
        </p:spPr>
        <p:txBody>
          <a:bodyPr/>
          <a:lstStyle/>
          <a:p>
            <a:pPr>
              <a:spcBef>
                <a:spcPts val="300"/>
              </a:spcBef>
              <a:spcAft>
                <a:spcPts val="600"/>
              </a:spcAft>
              <a:buFont typeface="Wingdings" pitchFamily="2" charset="2"/>
              <a:buNone/>
            </a:pPr>
            <a:r>
              <a:rPr lang="en-US" sz="1400" smtClean="0"/>
              <a:t>Long-Term P4P Alignment</a:t>
            </a:r>
          </a:p>
          <a:p>
            <a:pPr>
              <a:spcBef>
                <a:spcPts val="300"/>
              </a:spcBef>
              <a:spcAft>
                <a:spcPts val="600"/>
              </a:spcAft>
            </a:pPr>
            <a:r>
              <a:rPr lang="en-US" sz="1400" b="0" smtClean="0"/>
              <a:t>Evaluated solely on the basis of relative Total Shareholder return, the Company delivered more in realizable value to executives than warranted based on relative TSR performance. Data points reflect Superior and Peer Companies pay for performance alignment.</a:t>
            </a:r>
          </a:p>
        </p:txBody>
      </p:sp>
      <p:graphicFrame>
        <p:nvGraphicFramePr>
          <p:cNvPr id="7" name="Chart 6"/>
          <p:cNvGraphicFramePr>
            <a:graphicFrameLocks noGrp="1"/>
          </p:cNvGraphicFramePr>
          <p:nvPr/>
        </p:nvGraphicFramePr>
        <p:xfrm>
          <a:off x="1360449" y="2152185"/>
          <a:ext cx="6746487" cy="422631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smtClean="0"/>
              <a:t>Management Recommendations: 2011 STI &amp; LTI</a:t>
            </a:r>
            <a:endParaRPr lang="en-US" u="sng" smtClean="0"/>
          </a:p>
        </p:txBody>
      </p:sp>
      <p:sp>
        <p:nvSpPr>
          <p:cNvPr id="9219" name="Rectangle 3"/>
          <p:cNvSpPr>
            <a:spLocks noGrp="1" noChangeArrowheads="1"/>
          </p:cNvSpPr>
          <p:nvPr>
            <p:ph type="body" idx="1"/>
          </p:nvPr>
        </p:nvSpPr>
        <p:spPr>
          <a:xfrm>
            <a:off x="534988" y="1000125"/>
            <a:ext cx="8018462" cy="5389563"/>
          </a:xfrm>
        </p:spPr>
        <p:txBody>
          <a:bodyPr/>
          <a:lstStyle/>
          <a:p>
            <a:pPr>
              <a:spcBef>
                <a:spcPts val="300"/>
              </a:spcBef>
              <a:spcAft>
                <a:spcPts val="600"/>
              </a:spcAft>
              <a:buFont typeface="Wingdings" pitchFamily="2" charset="2"/>
              <a:buNone/>
            </a:pPr>
            <a:r>
              <a:rPr lang="en-US" sz="1400" smtClean="0"/>
              <a:t>STI Program</a:t>
            </a:r>
          </a:p>
          <a:p>
            <a:pPr>
              <a:spcBef>
                <a:spcPts val="300"/>
              </a:spcBef>
              <a:spcAft>
                <a:spcPts val="600"/>
              </a:spcAft>
            </a:pPr>
            <a:r>
              <a:rPr lang="en-US" sz="1400" b="0" smtClean="0"/>
              <a:t>Shift from EPS to a combination of EPS (50% weight), Revenue (25% weight) and individual performance (25% weight)</a:t>
            </a:r>
          </a:p>
          <a:p>
            <a:pPr>
              <a:spcBef>
                <a:spcPts val="300"/>
              </a:spcBef>
              <a:spcAft>
                <a:spcPts val="600"/>
              </a:spcAft>
            </a:pPr>
            <a:r>
              <a:rPr lang="en-US" sz="1400" b="0" smtClean="0"/>
              <a:t>Flattening EPS slope for 2011 versus 2010</a:t>
            </a:r>
          </a:p>
          <a:p>
            <a:pPr>
              <a:spcBef>
                <a:spcPts val="300"/>
              </a:spcBef>
              <a:spcAft>
                <a:spcPts val="600"/>
              </a:spcAft>
            </a:pPr>
            <a:endParaRPr lang="en-US" sz="1400" b="0" smtClean="0"/>
          </a:p>
          <a:p>
            <a:pPr>
              <a:spcBef>
                <a:spcPts val="300"/>
              </a:spcBef>
              <a:spcAft>
                <a:spcPts val="600"/>
              </a:spcAft>
            </a:pPr>
            <a:endParaRPr lang="en-US" sz="1400" b="0" smtClean="0"/>
          </a:p>
          <a:p>
            <a:pPr>
              <a:spcBef>
                <a:spcPts val="300"/>
              </a:spcBef>
              <a:spcAft>
                <a:spcPts val="600"/>
              </a:spcAft>
            </a:pPr>
            <a:endParaRPr lang="en-US" sz="1400" b="0" smtClean="0"/>
          </a:p>
          <a:p>
            <a:pPr>
              <a:spcBef>
                <a:spcPts val="300"/>
              </a:spcBef>
              <a:spcAft>
                <a:spcPts val="600"/>
              </a:spcAft>
            </a:pPr>
            <a:endParaRPr lang="en-US" sz="1400" b="0" smtClean="0"/>
          </a:p>
          <a:p>
            <a:pPr>
              <a:spcBef>
                <a:spcPts val="300"/>
              </a:spcBef>
              <a:spcAft>
                <a:spcPts val="600"/>
              </a:spcAft>
            </a:pPr>
            <a:endParaRPr lang="en-US" sz="1400" b="0" smtClean="0"/>
          </a:p>
          <a:p>
            <a:pPr>
              <a:spcBef>
                <a:spcPts val="300"/>
              </a:spcBef>
              <a:spcAft>
                <a:spcPts val="600"/>
              </a:spcAft>
            </a:pPr>
            <a:endParaRPr lang="en-US" sz="1400" b="0" smtClean="0"/>
          </a:p>
          <a:p>
            <a:pPr>
              <a:spcBef>
                <a:spcPts val="300"/>
              </a:spcBef>
              <a:spcAft>
                <a:spcPts val="600"/>
              </a:spcAft>
            </a:pPr>
            <a:endParaRPr lang="en-US" sz="1400" b="0" smtClean="0"/>
          </a:p>
          <a:p>
            <a:pPr>
              <a:spcBef>
                <a:spcPts val="300"/>
              </a:spcBef>
              <a:spcAft>
                <a:spcPts val="600"/>
              </a:spcAft>
            </a:pPr>
            <a:endParaRPr lang="en-US" sz="1400" b="0" smtClean="0"/>
          </a:p>
          <a:p>
            <a:pPr>
              <a:spcBef>
                <a:spcPts val="300"/>
              </a:spcBef>
              <a:spcAft>
                <a:spcPts val="600"/>
              </a:spcAft>
            </a:pPr>
            <a:endParaRPr lang="en-US" sz="1400" b="0" smtClean="0"/>
          </a:p>
          <a:p>
            <a:pPr>
              <a:spcBef>
                <a:spcPts val="300"/>
              </a:spcBef>
              <a:spcAft>
                <a:spcPts val="600"/>
              </a:spcAft>
              <a:buFont typeface="Wingdings" pitchFamily="2" charset="2"/>
              <a:buNone/>
            </a:pPr>
            <a:r>
              <a:rPr lang="en-US" sz="1400" smtClean="0"/>
              <a:t>LTI Program</a:t>
            </a:r>
          </a:p>
          <a:p>
            <a:pPr>
              <a:spcBef>
                <a:spcPts val="300"/>
              </a:spcBef>
              <a:spcAft>
                <a:spcPts val="600"/>
              </a:spcAft>
            </a:pPr>
            <a:r>
              <a:rPr lang="en-US" sz="1400" b="0" smtClean="0"/>
              <a:t>Continue with mix adopted in 2010, comprised of 50% stock options and 50% time-vested restricted shares</a:t>
            </a:r>
          </a:p>
          <a:p>
            <a:pPr>
              <a:spcBef>
                <a:spcPts val="300"/>
              </a:spcBef>
              <a:spcAft>
                <a:spcPts val="600"/>
              </a:spcAft>
            </a:pPr>
            <a:r>
              <a:rPr lang="en-US" sz="1400" b="0" smtClean="0"/>
              <a:t>Consider pool of shares for use by CEO and SVP HR to recognize top performers below Director-level</a:t>
            </a:r>
          </a:p>
          <a:p>
            <a:pPr>
              <a:spcBef>
                <a:spcPts val="300"/>
              </a:spcBef>
              <a:spcAft>
                <a:spcPts val="600"/>
              </a:spcAft>
            </a:pPr>
            <a:endParaRPr lang="en-US" sz="1400" b="0" smtClean="0"/>
          </a:p>
        </p:txBody>
      </p:sp>
      <p:graphicFrame>
        <p:nvGraphicFramePr>
          <p:cNvPr id="8" name="Chart 7"/>
          <p:cNvGraphicFramePr/>
          <p:nvPr/>
        </p:nvGraphicFramePr>
        <p:xfrm>
          <a:off x="1672683" y="2152185"/>
          <a:ext cx="5497551" cy="315579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BIZDEV">
  <a:themeElements>
    <a:clrScheme name="">
      <a:dk1>
        <a:srgbClr val="333333"/>
      </a:dk1>
      <a:lt1>
        <a:srgbClr val="FFFFFF"/>
      </a:lt1>
      <a:dk2>
        <a:srgbClr val="FFFFFF"/>
      </a:dk2>
      <a:lt2>
        <a:srgbClr val="04347A"/>
      </a:lt2>
      <a:accent1>
        <a:srgbClr val="C2CF8C"/>
      </a:accent1>
      <a:accent2>
        <a:srgbClr val="C0843C"/>
      </a:accent2>
      <a:accent3>
        <a:srgbClr val="FFFFFF"/>
      </a:accent3>
      <a:accent4>
        <a:srgbClr val="2A2A2A"/>
      </a:accent4>
      <a:accent5>
        <a:srgbClr val="DDE4C5"/>
      </a:accent5>
      <a:accent6>
        <a:srgbClr val="AE7735"/>
      </a:accent6>
      <a:hlink>
        <a:srgbClr val="61A5C2"/>
      </a:hlink>
      <a:folHlink>
        <a:srgbClr val="5A9B98"/>
      </a:folHlink>
    </a:clrScheme>
    <a:fontScheme name="BIZDEV">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8" charset="0"/>
          </a:defRPr>
        </a:defPPr>
      </a:lstStyle>
    </a:lnDef>
  </a:objectDefaults>
  <a:extraClrSchemeLst>
    <a:extraClrScheme>
      <a:clrScheme name="BIZDEV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IZDEV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IZDEV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IZDEV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IZDEV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IZDEV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IZDEV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IZDEV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IZDEV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IZDEV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IZDEV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IZDEV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IZDEV 13">
        <a:dk1>
          <a:srgbClr val="333333"/>
        </a:dk1>
        <a:lt1>
          <a:srgbClr val="FFFFFF"/>
        </a:lt1>
        <a:dk2>
          <a:srgbClr val="FFFFFF"/>
        </a:dk2>
        <a:lt2>
          <a:srgbClr val="808080"/>
        </a:lt2>
        <a:accent1>
          <a:srgbClr val="C2CF8C"/>
        </a:accent1>
        <a:accent2>
          <a:srgbClr val="C0843C"/>
        </a:accent2>
        <a:accent3>
          <a:srgbClr val="FFFFFF"/>
        </a:accent3>
        <a:accent4>
          <a:srgbClr val="2A2A2A"/>
        </a:accent4>
        <a:accent5>
          <a:srgbClr val="DDE4C5"/>
        </a:accent5>
        <a:accent6>
          <a:srgbClr val="AE7735"/>
        </a:accent6>
        <a:hlink>
          <a:srgbClr val="61A5C2"/>
        </a:hlink>
        <a:folHlink>
          <a:srgbClr val="5A9B98"/>
        </a:folHlink>
      </a:clrScheme>
      <a:clrMap bg1="lt1" tx1="dk1" bg2="lt2" tx2="dk2" accent1="accent1" accent2="accent2" accent3="accent3" accent4="accent4" accent5="accent5" accent6="accent6" hlink="hlink" folHlink="folHlink"/>
    </a:extraClrScheme>
    <a:extraClrScheme>
      <a:clrScheme name="BIZDEV 14">
        <a:dk1>
          <a:srgbClr val="333333"/>
        </a:dk1>
        <a:lt1>
          <a:srgbClr val="FFFFFF"/>
        </a:lt1>
        <a:dk2>
          <a:srgbClr val="FFFFFF"/>
        </a:dk2>
        <a:lt2>
          <a:srgbClr val="2F2D68"/>
        </a:lt2>
        <a:accent1>
          <a:srgbClr val="C2CF8C"/>
        </a:accent1>
        <a:accent2>
          <a:srgbClr val="C0843C"/>
        </a:accent2>
        <a:accent3>
          <a:srgbClr val="FFFFFF"/>
        </a:accent3>
        <a:accent4>
          <a:srgbClr val="2A2A2A"/>
        </a:accent4>
        <a:accent5>
          <a:srgbClr val="DDE4C5"/>
        </a:accent5>
        <a:accent6>
          <a:srgbClr val="AE7735"/>
        </a:accent6>
        <a:hlink>
          <a:srgbClr val="61A5C2"/>
        </a:hlink>
        <a:folHlink>
          <a:srgbClr val="5A9B9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
    <a:dk1>
      <a:srgbClr val="333333"/>
    </a:dk1>
    <a:lt1>
      <a:srgbClr val="FFFFFF"/>
    </a:lt1>
    <a:dk2>
      <a:srgbClr val="FFFFFF"/>
    </a:dk2>
    <a:lt2>
      <a:srgbClr val="04347A"/>
    </a:lt2>
    <a:accent1>
      <a:srgbClr val="C2CF8C"/>
    </a:accent1>
    <a:accent2>
      <a:srgbClr val="C0843C"/>
    </a:accent2>
    <a:accent3>
      <a:srgbClr val="FFFFFF"/>
    </a:accent3>
    <a:accent4>
      <a:srgbClr val="2A2A2A"/>
    </a:accent4>
    <a:accent5>
      <a:srgbClr val="DDE4C5"/>
    </a:accent5>
    <a:accent6>
      <a:srgbClr val="AE7735"/>
    </a:accent6>
    <a:hlink>
      <a:srgbClr val="61A5C2"/>
    </a:hlink>
    <a:folHlink>
      <a:srgbClr val="5A9B98"/>
    </a:folHlink>
  </a:clrScheme>
  <a:fontScheme name="BIZDEV">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
    <a:dk1>
      <a:srgbClr val="333333"/>
    </a:dk1>
    <a:lt1>
      <a:srgbClr val="FFFFFF"/>
    </a:lt1>
    <a:dk2>
      <a:srgbClr val="FFFFFF"/>
    </a:dk2>
    <a:lt2>
      <a:srgbClr val="04347A"/>
    </a:lt2>
    <a:accent1>
      <a:srgbClr val="C2CF8C"/>
    </a:accent1>
    <a:accent2>
      <a:srgbClr val="C0843C"/>
    </a:accent2>
    <a:accent3>
      <a:srgbClr val="FFFFFF"/>
    </a:accent3>
    <a:accent4>
      <a:srgbClr val="2A2A2A"/>
    </a:accent4>
    <a:accent5>
      <a:srgbClr val="DDE4C5"/>
    </a:accent5>
    <a:accent6>
      <a:srgbClr val="AE7735"/>
    </a:accent6>
    <a:hlink>
      <a:srgbClr val="61A5C2"/>
    </a:hlink>
    <a:folHlink>
      <a:srgbClr val="5A9B98"/>
    </a:folHlink>
  </a:clrScheme>
  <a:fontScheme name="BIZDEV">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
    <a:dk1>
      <a:srgbClr val="333333"/>
    </a:dk1>
    <a:lt1>
      <a:srgbClr val="FFFFFF"/>
    </a:lt1>
    <a:dk2>
      <a:srgbClr val="FFFFFF"/>
    </a:dk2>
    <a:lt2>
      <a:srgbClr val="04347A"/>
    </a:lt2>
    <a:accent1>
      <a:srgbClr val="C2CF8C"/>
    </a:accent1>
    <a:accent2>
      <a:srgbClr val="C0843C"/>
    </a:accent2>
    <a:accent3>
      <a:srgbClr val="FFFFFF"/>
    </a:accent3>
    <a:accent4>
      <a:srgbClr val="2A2A2A"/>
    </a:accent4>
    <a:accent5>
      <a:srgbClr val="DDE4C5"/>
    </a:accent5>
    <a:accent6>
      <a:srgbClr val="AE7735"/>
    </a:accent6>
    <a:hlink>
      <a:srgbClr val="61A5C2"/>
    </a:hlink>
    <a:folHlink>
      <a:srgbClr val="5A9B98"/>
    </a:folHlink>
  </a:clrScheme>
  <a:fontScheme name="BIZDEV">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
    <a:dk1>
      <a:srgbClr val="333333"/>
    </a:dk1>
    <a:lt1>
      <a:srgbClr val="FFFFFF"/>
    </a:lt1>
    <a:dk2>
      <a:srgbClr val="FFFFFF"/>
    </a:dk2>
    <a:lt2>
      <a:srgbClr val="04347A"/>
    </a:lt2>
    <a:accent1>
      <a:srgbClr val="C2CF8C"/>
    </a:accent1>
    <a:accent2>
      <a:srgbClr val="C0843C"/>
    </a:accent2>
    <a:accent3>
      <a:srgbClr val="FFFFFF"/>
    </a:accent3>
    <a:accent4>
      <a:srgbClr val="2A2A2A"/>
    </a:accent4>
    <a:accent5>
      <a:srgbClr val="DDE4C5"/>
    </a:accent5>
    <a:accent6>
      <a:srgbClr val="AE7735"/>
    </a:accent6>
    <a:hlink>
      <a:srgbClr val="61A5C2"/>
    </a:hlink>
    <a:folHlink>
      <a:srgbClr val="5A9B98"/>
    </a:folHlink>
  </a:clrScheme>
  <a:fontScheme name="BIZDEV">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
    <a:dk1>
      <a:srgbClr val="333333"/>
    </a:dk1>
    <a:lt1>
      <a:srgbClr val="FFFFFF"/>
    </a:lt1>
    <a:dk2>
      <a:srgbClr val="FFFFFF"/>
    </a:dk2>
    <a:lt2>
      <a:srgbClr val="04347A"/>
    </a:lt2>
    <a:accent1>
      <a:srgbClr val="C2CF8C"/>
    </a:accent1>
    <a:accent2>
      <a:srgbClr val="C0843C"/>
    </a:accent2>
    <a:accent3>
      <a:srgbClr val="FFFFFF"/>
    </a:accent3>
    <a:accent4>
      <a:srgbClr val="2A2A2A"/>
    </a:accent4>
    <a:accent5>
      <a:srgbClr val="DDE4C5"/>
    </a:accent5>
    <a:accent6>
      <a:srgbClr val="AE7735"/>
    </a:accent6>
    <a:hlink>
      <a:srgbClr val="61A5C2"/>
    </a:hlink>
    <a:folHlink>
      <a:srgbClr val="5A9B98"/>
    </a:folHlink>
  </a:clrScheme>
  <a:fontScheme name="BIZDEV">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BIZDEV</Template>
  <TotalTime>7801</TotalTime>
  <Words>1177</Words>
  <Application>Microsoft Office PowerPoint</Application>
  <PresentationFormat>On-screen Show (4:3)</PresentationFormat>
  <Paragraphs>225</Paragraphs>
  <Slides>11</Slides>
  <Notes>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BIZDEV</vt:lpstr>
      <vt:lpstr>Slide 0</vt:lpstr>
      <vt:lpstr>Panelists</vt:lpstr>
      <vt:lpstr>Superior Software Compensation Committee Meeting Agenda</vt:lpstr>
      <vt:lpstr>Regulatory Update</vt:lpstr>
      <vt:lpstr>STI Trends in the Marketplace</vt:lpstr>
      <vt:lpstr>LTI Trends in the Marketplace</vt:lpstr>
      <vt:lpstr>Pay for Performance (P4P) Analysis</vt:lpstr>
      <vt:lpstr>Pay for Performance Analysis: Focus on Alignment with Total Shareholder Return</vt:lpstr>
      <vt:lpstr>Management Recommendations: 2011 STI &amp; LTI</vt:lpstr>
      <vt:lpstr>Follow-Up Items &amp; Next Steps</vt:lpstr>
      <vt:lpstr>Slide 10</vt:lpstr>
    </vt:vector>
  </TitlesOfParts>
  <Company>Clark Consulting</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Executive Pay in the New Economy: Setting Pay in Troubled Times</dc:title>
  <dc:creator>jim.heim</dc:creator>
  <cp:lastModifiedBy>Means, Melissa</cp:lastModifiedBy>
  <cp:revision>701</cp:revision>
  <cp:lastPrinted>2006-06-13T22:54:45Z</cp:lastPrinted>
  <dcterms:created xsi:type="dcterms:W3CDTF">2008-11-26T17:27:33Z</dcterms:created>
  <dcterms:modified xsi:type="dcterms:W3CDTF">2010-10-11T18:16:18Z</dcterms:modified>
</cp:coreProperties>
</file>